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0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1.xml" ContentType="application/vnd.openxmlformats-officedocument.themeOverr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5"/>
    <p:sldMasterId id="2147483668" r:id="rId6"/>
    <p:sldMasterId id="2147483709" r:id="rId7"/>
  </p:sldMasterIdLst>
  <p:notesMasterIdLst>
    <p:notesMasterId r:id="rId45"/>
  </p:notesMasterIdLst>
  <p:sldIdLst>
    <p:sldId id="460" r:id="rId8"/>
    <p:sldId id="473" r:id="rId9"/>
    <p:sldId id="442" r:id="rId10"/>
    <p:sldId id="443" r:id="rId11"/>
    <p:sldId id="444" r:id="rId12"/>
    <p:sldId id="445" r:id="rId13"/>
    <p:sldId id="446" r:id="rId14"/>
    <p:sldId id="416" r:id="rId15"/>
    <p:sldId id="461" r:id="rId16"/>
    <p:sldId id="462" r:id="rId17"/>
    <p:sldId id="463" r:id="rId18"/>
    <p:sldId id="383" r:id="rId19"/>
    <p:sldId id="464" r:id="rId20"/>
    <p:sldId id="465" r:id="rId21"/>
    <p:sldId id="474" r:id="rId22"/>
    <p:sldId id="447" r:id="rId23"/>
    <p:sldId id="449" r:id="rId24"/>
    <p:sldId id="434" r:id="rId25"/>
    <p:sldId id="448" r:id="rId26"/>
    <p:sldId id="450" r:id="rId27"/>
    <p:sldId id="451" r:id="rId28"/>
    <p:sldId id="452" r:id="rId29"/>
    <p:sldId id="440" r:id="rId30"/>
    <p:sldId id="441" r:id="rId31"/>
    <p:sldId id="458" r:id="rId32"/>
    <p:sldId id="459" r:id="rId33"/>
    <p:sldId id="420" r:id="rId34"/>
    <p:sldId id="421" r:id="rId35"/>
    <p:sldId id="466" r:id="rId36"/>
    <p:sldId id="467" r:id="rId37"/>
    <p:sldId id="468" r:id="rId38"/>
    <p:sldId id="469" r:id="rId39"/>
    <p:sldId id="470" r:id="rId40"/>
    <p:sldId id="471" r:id="rId41"/>
    <p:sldId id="472" r:id="rId42"/>
    <p:sldId id="475" r:id="rId43"/>
    <p:sldId id="366" r:id="rId44"/>
  </p:sldIdLst>
  <p:sldSz cx="9144000" cy="5143500" type="screen16x9"/>
  <p:notesSz cx="7010400" cy="9296400"/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1BE254F-A5DF-46A6-8116-95F598A54C94}">
          <p14:sldIdLst/>
        </p14:section>
        <p14:section name="Mindsets" id="{63886719-BFC6-401D-9EE7-AD714CF197DB}">
          <p14:sldIdLst/>
        </p14:section>
        <p14:section name="Brand" id="{73A7BE66-0428-43DC-AEFD-8A3745350F1A}">
          <p14:sldIdLst>
            <p14:sldId id="460"/>
            <p14:sldId id="473"/>
            <p14:sldId id="442"/>
            <p14:sldId id="443"/>
            <p14:sldId id="444"/>
            <p14:sldId id="445"/>
            <p14:sldId id="446"/>
            <p14:sldId id="416"/>
            <p14:sldId id="461"/>
            <p14:sldId id="462"/>
            <p14:sldId id="463"/>
            <p14:sldId id="383"/>
            <p14:sldId id="464"/>
            <p14:sldId id="465"/>
            <p14:sldId id="474"/>
            <p14:sldId id="447"/>
            <p14:sldId id="449"/>
            <p14:sldId id="434"/>
            <p14:sldId id="448"/>
            <p14:sldId id="450"/>
            <p14:sldId id="451"/>
            <p14:sldId id="452"/>
            <p14:sldId id="440"/>
            <p14:sldId id="441"/>
            <p14:sldId id="458"/>
            <p14:sldId id="459"/>
            <p14:sldId id="420"/>
            <p14:sldId id="421"/>
            <p14:sldId id="466"/>
            <p14:sldId id="467"/>
            <p14:sldId id="468"/>
            <p14:sldId id="469"/>
            <p14:sldId id="470"/>
            <p14:sldId id="471"/>
            <p14:sldId id="472"/>
            <p14:sldId id="475"/>
          </p14:sldIdLst>
        </p14:section>
        <p14:section name="Discussion/Conclusion" id="{14CBC541-0C0E-4DA8-B0A1-BCF091354BD4}">
          <p14:sldIdLst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Reid" initials="K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4060CD-1BC3-44B1-889D-1D4A914F855C}">
  <a:tblStyle styleId="{F64060CD-1BC3-44B1-889D-1D4A914F855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373" autoAdjust="0"/>
  </p:normalViewPr>
  <p:slideViewPr>
    <p:cSldViewPr snapToGrid="0" snapToObjects="1">
      <p:cViewPr varScale="1">
        <p:scale>
          <a:sx n="150" d="100"/>
          <a:sy n="150" d="100"/>
        </p:scale>
        <p:origin x="560" y="1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gs" Target="tags/tag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Social Focus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23651210265384"/>
          <c:y val="0.11904761904761904"/>
          <c:w val="0.85492636337124528"/>
          <c:h val="0.78492750906136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 Focus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Top Grades</c:v>
                </c:pt>
                <c:pt idx="1">
                  <c:v>Female</c:v>
                </c:pt>
                <c:pt idx="2">
                  <c:v>Asian/Asian-American</c:v>
                </c:pt>
                <c:pt idx="3">
                  <c:v>Black/African-American</c:v>
                </c:pt>
                <c:pt idx="4">
                  <c:v>Latino/Hispanic</c:v>
                </c:pt>
                <c:pt idx="5">
                  <c:v>White/Caucasian</c:v>
                </c:pt>
                <c:pt idx="6">
                  <c:v>Less than $40K</c:v>
                </c:pt>
                <c:pt idx="7">
                  <c:v>First Generation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0.18803671898129998</c:v>
                </c:pt>
                <c:pt idx="1">
                  <c:v>0.22809865423889999</c:v>
                </c:pt>
                <c:pt idx="2">
                  <c:v>0.21016055595489999</c:v>
                </c:pt>
                <c:pt idx="3">
                  <c:v>0.20795011691349999</c:v>
                </c:pt>
                <c:pt idx="4">
                  <c:v>0.16110363391660001</c:v>
                </c:pt>
                <c:pt idx="5">
                  <c:v>0.23162909336430001</c:v>
                </c:pt>
                <c:pt idx="6">
                  <c:v>0.16996015936260001</c:v>
                </c:pt>
                <c:pt idx="7">
                  <c:v>0.17492850333650001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2-410B-A338-066E8B38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5494728"/>
        <c:axId val="325495120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5">
                  <a:alpha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3.0092592592592435E-2"/>
                  <c:y val="-2.77777777777777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7037037037038"/>
                      <c:h val="7.212641342843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A92-410B-A338-066E8B38F336}"/>
                </c:ext>
              </c:extLst>
            </c:dLbl>
            <c:dLbl>
              <c:idx val="8"/>
              <c:layout>
                <c:manualLayout>
                  <c:x val="-3.4722222222222224E-2"/>
                  <c:y val="-2.38095238095238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92-410B-A338-066E8B38F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Sheet1!$C$2:$C$9</c:f>
              <c:numCache>
                <c:formatCode>0%</c:formatCode>
                <c:ptCount val="8"/>
                <c:pt idx="0">
                  <c:v>0.21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0.21</c:v>
                </c:pt>
                <c:pt idx="6">
                  <c:v>0.21</c:v>
                </c:pt>
                <c:pt idx="7">
                  <c:v>0.21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92-410B-A338-066E8B38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62640"/>
        <c:axId val="325496296"/>
      </c:scatterChart>
      <c:catAx>
        <c:axId val="325494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495120"/>
        <c:crosses val="autoZero"/>
        <c:auto val="1"/>
        <c:lblAlgn val="ctr"/>
        <c:lblOffset val="100"/>
        <c:noMultiLvlLbl val="0"/>
      </c:catAx>
      <c:valAx>
        <c:axId val="325495120"/>
        <c:scaling>
          <c:orientation val="minMax"/>
          <c:max val="0.30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5494728"/>
        <c:crosses val="autoZero"/>
        <c:crossBetween val="between"/>
      </c:valAx>
      <c:valAx>
        <c:axId val="325496296"/>
        <c:scaling>
          <c:orientation val="minMax"/>
          <c:max val="8"/>
          <c:min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324262640"/>
        <c:crosses val="max"/>
        <c:crossBetween val="midCat"/>
      </c:valAx>
      <c:valAx>
        <c:axId val="32426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25496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Exploration </a:t>
            </a:r>
          </a:p>
          <a:p>
            <a:pPr>
              <a:defRPr sz="1000"/>
            </a:pPr>
            <a:r>
              <a:rPr lang="en-US" sz="1000" dirty="0"/>
              <a:t>&amp; Meaning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Academic environment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0.54430379746840007</c:v>
                </c:pt>
                <c:pt idx="1">
                  <c:v>0.44581497797360004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0-4019-945C-E71A5682200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0.51561181434600001</c:v>
                </c:pt>
                <c:pt idx="1">
                  <c:v>0.62026431718060004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Career preparation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0.21434599156120002</c:v>
                </c:pt>
                <c:pt idx="1">
                  <c:v>0.28634361233479999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F0-4019-945C-E71A56822009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0.58902953586499995</c:v>
                </c:pt>
                <c:pt idx="1">
                  <c:v>0.64581497797359999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Diversity of academic opportunities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0.5983122362869</c:v>
                </c:pt>
                <c:pt idx="1">
                  <c:v>0.34361233480179998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F0-4019-945C-E71A56822009}"/>
            </c:ext>
          </c:extLst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Social environment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Sheet1!$B$10:$C$10</c:f>
              <c:numCache>
                <c:formatCode>0%</c:formatCode>
                <c:ptCount val="2"/>
                <c:pt idx="0">
                  <c:v>0.25822784810130001</c:v>
                </c:pt>
                <c:pt idx="1">
                  <c:v>0.27312775330400002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Social </a:t>
            </a:r>
          </a:p>
          <a:p>
            <a:pPr>
              <a:defRPr sz="1000"/>
            </a:pPr>
            <a:r>
              <a:rPr lang="en-US" dirty="0"/>
              <a:t>Focus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Academic environment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Sheet1!$D$3:$E$3</c:f>
              <c:numCache>
                <c:formatCode>0%</c:formatCode>
                <c:ptCount val="2"/>
                <c:pt idx="0">
                  <c:v>0.46247960848289998</c:v>
                </c:pt>
                <c:pt idx="1">
                  <c:v>0.4248530646516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0-4019-945C-E71A5682200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Sheet1!$D$4:$E$4</c:f>
              <c:numCache>
                <c:formatCode>0%</c:formatCode>
                <c:ptCount val="2"/>
                <c:pt idx="0">
                  <c:v>0.45676998368680005</c:v>
                </c:pt>
                <c:pt idx="1">
                  <c:v>0.57934508816120001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Career preparation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Sheet1!$D$5:$E$5</c:f>
              <c:numCache>
                <c:formatCode>0%</c:formatCode>
                <c:ptCount val="2"/>
                <c:pt idx="0">
                  <c:v>0.24551386623159999</c:v>
                </c:pt>
                <c:pt idx="1">
                  <c:v>0.27791771620490002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F0-4019-945C-E71A56822009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Sheet1!$D$6:$E$6</c:f>
              <c:numCache>
                <c:formatCode>0%</c:formatCode>
                <c:ptCount val="2"/>
                <c:pt idx="0">
                  <c:v>0.39151712887439999</c:v>
                </c:pt>
                <c:pt idx="1">
                  <c:v>0.55331654072210001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Diversity of academic opportunities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Sheet1!$D$7:$E$7</c:f>
              <c:numCache>
                <c:formatCode>0%</c:formatCode>
                <c:ptCount val="2"/>
                <c:pt idx="0">
                  <c:v>0.33197389885809997</c:v>
                </c:pt>
                <c:pt idx="1">
                  <c:v>0.27036104114190002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F0-4019-945C-E71A56822009}"/>
            </c:ext>
          </c:extLst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Social environment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Sheet1!$D$10:$E$10</c:f>
              <c:numCache>
                <c:formatCode>0%</c:formatCode>
                <c:ptCount val="2"/>
                <c:pt idx="0">
                  <c:v>0.71696574225120002</c:v>
                </c:pt>
                <c:pt idx="1">
                  <c:v>0.43576826196470003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Career through</a:t>
            </a:r>
          </a:p>
          <a:p>
            <a:pPr>
              <a:defRPr sz="1000"/>
            </a:pPr>
            <a:r>
              <a:rPr lang="en-US" dirty="0"/>
              <a:t>Academics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Academic environment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Sheet1!$H$3:$I$3</c:f>
              <c:numCache>
                <c:formatCode>0%</c:formatCode>
                <c:ptCount val="2"/>
                <c:pt idx="0">
                  <c:v>0.51521984216459993</c:v>
                </c:pt>
                <c:pt idx="1">
                  <c:v>0.42923433874709999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0-4019-945C-E71A5682200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Sheet1!$H$4:$I$4</c:f>
              <c:numCache>
                <c:formatCode>0%</c:formatCode>
                <c:ptCount val="2"/>
                <c:pt idx="0">
                  <c:v>0.63021420518600002</c:v>
                </c:pt>
                <c:pt idx="1">
                  <c:v>0.62412993039440001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Career preparation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Sheet1!$H$5:$I$5</c:f>
              <c:numCache>
                <c:formatCode>0%</c:formatCode>
                <c:ptCount val="2"/>
                <c:pt idx="0">
                  <c:v>0.43630214205189999</c:v>
                </c:pt>
                <c:pt idx="1">
                  <c:v>0.3839907192575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F0-4019-945C-E71A56822009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Sheet1!$H$6:$I$6</c:f>
              <c:numCache>
                <c:formatCode>0%</c:formatCode>
                <c:ptCount val="2"/>
                <c:pt idx="0">
                  <c:v>0.69785794813980007</c:v>
                </c:pt>
                <c:pt idx="1">
                  <c:v>0.69141531322510008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Diversity of academic opportunities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Sheet1!$H$7:$I$7</c:f>
              <c:numCache>
                <c:formatCode>0%</c:formatCode>
                <c:ptCount val="2"/>
                <c:pt idx="0">
                  <c:v>0.1454340473506</c:v>
                </c:pt>
                <c:pt idx="1">
                  <c:v>0.169373549884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F0-4019-945C-E71A56822009}"/>
            </c:ext>
          </c:extLst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Social environment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Sheet1!$H$10:$I$10</c:f>
              <c:numCache>
                <c:formatCode>0%</c:formatCode>
                <c:ptCount val="2"/>
                <c:pt idx="0">
                  <c:v>0.2626832018038</c:v>
                </c:pt>
                <c:pt idx="1">
                  <c:v>0.25406032482599999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Career </a:t>
            </a:r>
          </a:p>
          <a:p>
            <a:pPr>
              <a:defRPr sz="1000"/>
            </a:pPr>
            <a:r>
              <a:rPr lang="en-US" dirty="0"/>
              <a:t>Pragmatists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Academic environment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Sheet1!$L$3:$M$3</c:f>
              <c:numCache>
                <c:formatCode>0%</c:formatCode>
                <c:ptCount val="2"/>
                <c:pt idx="0">
                  <c:v>0.41656365883809998</c:v>
                </c:pt>
                <c:pt idx="1">
                  <c:v>0.36929460580910001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F0-4019-945C-E71A5682200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Sheet1!$L$4:$M$4</c:f>
              <c:numCache>
                <c:formatCode>0%</c:formatCode>
                <c:ptCount val="2"/>
                <c:pt idx="0">
                  <c:v>0.75648949320149994</c:v>
                </c:pt>
                <c:pt idx="1">
                  <c:v>0.686030428769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Career preparation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Sheet1!$L$5:$M$5</c:f>
              <c:numCache>
                <c:formatCode>0%</c:formatCode>
                <c:ptCount val="2"/>
                <c:pt idx="0">
                  <c:v>0.53275648949319998</c:v>
                </c:pt>
                <c:pt idx="1">
                  <c:v>0.3831258644537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F0-4019-945C-E71A56822009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Sheet1!$L$6:$M$6</c:f>
              <c:numCache>
                <c:formatCode>0%</c:formatCode>
                <c:ptCount val="2"/>
                <c:pt idx="0">
                  <c:v>0.1112484548826</c:v>
                </c:pt>
                <c:pt idx="1">
                  <c:v>0.47856154910100002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Diversity of academic opportunities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Sheet1!$L$7:$M$7</c:f>
              <c:numCache>
                <c:formatCode>0%</c:formatCode>
                <c:ptCount val="2"/>
                <c:pt idx="0">
                  <c:v>0.3164400494438</c:v>
                </c:pt>
                <c:pt idx="1">
                  <c:v>0.26141078838170001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F0-4019-945C-E71A56822009}"/>
            </c:ext>
          </c:extLst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Social environment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Sheet1!$L$10:$M$10</c:f>
              <c:numCache>
                <c:formatCode>0%</c:formatCode>
                <c:ptCount val="2"/>
                <c:pt idx="0">
                  <c:v>0.2187886279357</c:v>
                </c:pt>
                <c:pt idx="1">
                  <c:v>0.2199170124481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Grad School</a:t>
            </a:r>
            <a:r>
              <a:rPr lang="en-US" sz="1000" baseline="0" dirty="0"/>
              <a:t> Bound</a:t>
            </a:r>
            <a:endParaRPr lang="en-US" sz="1000" dirty="0"/>
          </a:p>
        </c:rich>
      </c:tx>
      <c:layout>
        <c:manualLayout>
          <c:xMode val="edge"/>
          <c:yMode val="edge"/>
          <c:x val="7.3315835520559924E-2"/>
          <c:y val="1.6406167979002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Academic environment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Sheet1!$F$3:$G$3</c:f>
              <c:numCache>
                <c:formatCode>0%</c:formatCode>
                <c:ptCount val="2"/>
                <c:pt idx="0">
                  <c:v>0.59817813765179995</c:v>
                </c:pt>
                <c:pt idx="1">
                  <c:v>0.50723140495870001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33-4662-8CF6-ABFCA9AB4691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Sheet1!$F$4:$G$4</c:f>
              <c:numCache>
                <c:formatCode>0%</c:formatCode>
                <c:ptCount val="2"/>
                <c:pt idx="0">
                  <c:v>0.42510121457490002</c:v>
                </c:pt>
                <c:pt idx="1">
                  <c:v>0.56198347107440005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33-4662-8CF6-ABFCA9AB4691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Career preparation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Sheet1!$F$5:$G$5</c:f>
              <c:numCache>
                <c:formatCode>0%</c:formatCode>
                <c:ptCount val="2"/>
                <c:pt idx="0">
                  <c:v>0.25809716599190002</c:v>
                </c:pt>
                <c:pt idx="1">
                  <c:v>0.3378099173554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33-4662-8CF6-ABFCA9AB4691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Sheet1!$F$6:$G$6</c:f>
              <c:numCache>
                <c:formatCode>0%</c:formatCode>
                <c:ptCount val="2"/>
                <c:pt idx="0">
                  <c:v>0.80668016194329994</c:v>
                </c:pt>
                <c:pt idx="1">
                  <c:v>0.74276859504129999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33-4662-8CF6-ABFCA9AB4691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Diversity of academic opportunities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Sheet1!$F$7:$G$7</c:f>
              <c:numCache>
                <c:formatCode>0%</c:formatCode>
                <c:ptCount val="2"/>
                <c:pt idx="0">
                  <c:v>0.36639676113359998</c:v>
                </c:pt>
                <c:pt idx="1">
                  <c:v>0.25413223140500002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33-4662-8CF6-ABFCA9AB4691}"/>
            </c:ext>
          </c:extLst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Social environment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Sheet1!$F$10:$G$10</c:f>
              <c:numCache>
                <c:formatCode>0%</c:formatCode>
                <c:ptCount val="2"/>
                <c:pt idx="0">
                  <c:v>0.25404858299600003</c:v>
                </c:pt>
                <c:pt idx="1">
                  <c:v>0.2128099173554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F33-4662-8CF6-ABFCA9AB4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07288"/>
        <c:axId val="708606504"/>
      </c:lineChart>
      <c:valAx>
        <c:axId val="708606504"/>
        <c:scaling>
          <c:orientation val="minMax"/>
          <c:max val="0.85000000000000009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07288"/>
        <c:crosses val="max"/>
        <c:crossBetween val="between"/>
        <c:majorUnit val="0.15000000000000002"/>
      </c:valAx>
      <c:catAx>
        <c:axId val="708607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06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Experiential Interests</a:t>
            </a:r>
          </a:p>
        </c:rich>
      </c:tx>
      <c:layout>
        <c:manualLayout>
          <c:xMode val="edge"/>
          <c:yMode val="edge"/>
          <c:x val="0.35109361329833766"/>
          <c:y val="1.6406167979002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044927902858593"/>
          <c:y val="9.7511763217809258E-2"/>
          <c:w val="1"/>
          <c:h val="0.873648260725377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38C-4DB0-B649-9B781D56E7B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38C-4DB0-B649-9B781D56E7B4}"/>
              </c:ext>
            </c:extLst>
          </c:dPt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Sheet1!$J$4:$K$4</c:f>
              <c:numCache>
                <c:formatCode>0%</c:formatCode>
                <c:ptCount val="2"/>
                <c:pt idx="0">
                  <c:v>0.74528301886790005</c:v>
                </c:pt>
                <c:pt idx="1">
                  <c:v>0.70709793351299988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8F-4906-BEBC-229F1733F61F}"/>
            </c:ext>
          </c:extLst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38C-4DB0-B649-9B781D56E7B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38C-4DB0-B649-9B781D56E7B4}"/>
              </c:ext>
            </c:extLst>
          </c:dPt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Sheet1!$J$6:$K$6</c:f>
              <c:numCache>
                <c:formatCode>0%</c:formatCode>
                <c:ptCount val="2"/>
                <c:pt idx="0">
                  <c:v>0.62778730703259999</c:v>
                </c:pt>
                <c:pt idx="1">
                  <c:v>0.67475292003590004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8F-4906-BEBC-229F1733F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05720"/>
        <c:axId val="708613560"/>
      </c:lineChart>
      <c:valAx>
        <c:axId val="708613560"/>
        <c:scaling>
          <c:orientation val="minMax"/>
          <c:max val="0.85000000000000009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05720"/>
        <c:crosses val="max"/>
        <c:crossBetween val="between"/>
        <c:majorUnit val="0.15000000000000002"/>
      </c:valAx>
      <c:catAx>
        <c:axId val="708605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Exploration </a:t>
            </a:r>
          </a:p>
          <a:p>
            <a:pPr>
              <a:defRPr sz="1000"/>
            </a:pPr>
            <a:r>
              <a:rPr lang="en-US" sz="1000" dirty="0"/>
              <a:t>&amp; Meaning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0.51561181434600001</c:v>
                </c:pt>
                <c:pt idx="1">
                  <c:v>0.62026431718060004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Sheet1!$B$2:$C$2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0.58902953586499995</c:v>
                </c:pt>
                <c:pt idx="1">
                  <c:v>0.64581497797359999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Social </a:t>
            </a:r>
          </a:p>
          <a:p>
            <a:pPr>
              <a:defRPr sz="1000"/>
            </a:pPr>
            <a:r>
              <a:rPr lang="en-US" dirty="0"/>
              <a:t>Focus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Sheet1!$D$4:$E$4</c:f>
              <c:numCache>
                <c:formatCode>0%</c:formatCode>
                <c:ptCount val="2"/>
                <c:pt idx="0">
                  <c:v>0.45676998368680005</c:v>
                </c:pt>
                <c:pt idx="1">
                  <c:v>0.57934508816120001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Sheet1!$D$2:$E$2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Sheet1!$D$6:$E$6</c:f>
              <c:numCache>
                <c:formatCode>0%</c:formatCode>
                <c:ptCount val="2"/>
                <c:pt idx="0">
                  <c:v>0.39151712887439999</c:v>
                </c:pt>
                <c:pt idx="1">
                  <c:v>0.55331654072210001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Career through</a:t>
            </a:r>
          </a:p>
          <a:p>
            <a:pPr>
              <a:defRPr sz="1000"/>
            </a:pPr>
            <a:r>
              <a:rPr lang="en-US" dirty="0"/>
              <a:t>Academics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Sheet1!$H$4:$I$4</c:f>
              <c:numCache>
                <c:formatCode>0%</c:formatCode>
                <c:ptCount val="2"/>
                <c:pt idx="0">
                  <c:v>0.63021420518600002</c:v>
                </c:pt>
                <c:pt idx="1">
                  <c:v>0.62412993039440001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Sheet1!$H$2:$I$2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Sheet1!$H$6:$I$6</c:f>
              <c:numCache>
                <c:formatCode>0%</c:formatCode>
                <c:ptCount val="2"/>
                <c:pt idx="0">
                  <c:v>0.69785794813980007</c:v>
                </c:pt>
                <c:pt idx="1">
                  <c:v>0.69141531322510008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Career </a:t>
            </a:r>
          </a:p>
          <a:p>
            <a:pPr>
              <a:defRPr sz="1000"/>
            </a:pPr>
            <a:r>
              <a:rPr lang="en-US" dirty="0"/>
              <a:t>Pragmatists</a:t>
            </a:r>
          </a:p>
        </c:rich>
      </c:tx>
      <c:layout>
        <c:manualLayout>
          <c:xMode val="edge"/>
          <c:yMode val="edge"/>
          <c:x val="0.17374999999999999"/>
          <c:y val="1.6406022163896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Sheet1!$L$4:$M$4</c:f>
              <c:numCache>
                <c:formatCode>0%</c:formatCode>
                <c:ptCount val="2"/>
                <c:pt idx="0">
                  <c:v>0.75648949320149994</c:v>
                </c:pt>
                <c:pt idx="1">
                  <c:v>0.686030428769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F0-4019-945C-E71A56822009}"/>
            </c:ext>
          </c:extLst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Sheet1!$L$2:$M$2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Sheet1!$L$6:$M$6</c:f>
              <c:numCache>
                <c:formatCode>0%</c:formatCode>
                <c:ptCount val="2"/>
                <c:pt idx="0">
                  <c:v>0.1112484548826</c:v>
                </c:pt>
                <c:pt idx="1">
                  <c:v>0.47856154910100002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F0-4019-945C-E71A5682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14344"/>
        <c:axId val="708613952"/>
      </c:lineChart>
      <c:valAx>
        <c:axId val="708613952"/>
        <c:scaling>
          <c:orientation val="minMax"/>
          <c:max val="0.85000000000000009"/>
          <c:min val="0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708614344"/>
        <c:crosses val="max"/>
        <c:crossBetween val="between"/>
        <c:majorUnit val="0.15000000000000002"/>
      </c:valAx>
      <c:catAx>
        <c:axId val="708614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Career</a:t>
            </a:r>
            <a:r>
              <a:rPr lang="en-US" sz="1000" baseline="0" dirty="0"/>
              <a:t> Pragmatists</a:t>
            </a:r>
            <a:endParaRPr lang="en-US" sz="1000" dirty="0"/>
          </a:p>
        </c:rich>
      </c:tx>
      <c:layout>
        <c:manualLayout>
          <c:xMode val="edge"/>
          <c:yMode val="edge"/>
          <c:x val="0.22782370953630796"/>
          <c:y val="1.8267559331810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75503062117235"/>
          <c:y val="0.11904761904761904"/>
          <c:w val="0.83640784485272657"/>
          <c:h val="0.78492750906136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Career Pragmatists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Top Grades</c:v>
                </c:pt>
                <c:pt idx="1">
                  <c:v>Female</c:v>
                </c:pt>
                <c:pt idx="2">
                  <c:v>Asian/Asian-American</c:v>
                </c:pt>
                <c:pt idx="3">
                  <c:v>Black/African-American</c:v>
                </c:pt>
                <c:pt idx="4">
                  <c:v>Latino/Hispanic</c:v>
                </c:pt>
                <c:pt idx="5">
                  <c:v>White/Caucasian</c:v>
                </c:pt>
                <c:pt idx="6">
                  <c:v>Less than $40K</c:v>
                </c:pt>
                <c:pt idx="7">
                  <c:v>First Generation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9.535090316849E-2</c:v>
                </c:pt>
                <c:pt idx="1">
                  <c:v>0.18783054930089998</c:v>
                </c:pt>
                <c:pt idx="2">
                  <c:v>0.1183800623053</c:v>
                </c:pt>
                <c:pt idx="3">
                  <c:v>0.25393608729539996</c:v>
                </c:pt>
                <c:pt idx="4">
                  <c:v>0.28627187079409999</c:v>
                </c:pt>
                <c:pt idx="5">
                  <c:v>0.1527439138752</c:v>
                </c:pt>
                <c:pt idx="6">
                  <c:v>0.26852589641430002</c:v>
                </c:pt>
                <c:pt idx="7">
                  <c:v>0.25738798856049999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8-45EF-958D-63920D00C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5494728"/>
        <c:axId val="325495120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5">
                  <a:alpha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1.6203703703703512E-2"/>
                  <c:y val="-2.77777777777777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9259259259253"/>
                      <c:h val="7.212641342843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A8-45EF-958D-63920D00C14C}"/>
                </c:ext>
              </c:extLst>
            </c:dLbl>
            <c:dLbl>
              <c:idx val="8"/>
              <c:layout>
                <c:manualLayout>
                  <c:x val="-3.4722222222222224E-2"/>
                  <c:y val="-2.38095238095238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A8-45EF-958D-63920D00C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Sheet1!$C$2:$C$9</c:f>
              <c:numCache>
                <c:formatCode>0%</c:formatCode>
                <c:ptCount val="8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0.19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3A8-45EF-958D-63920D00C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62640"/>
        <c:axId val="325496296"/>
      </c:scatterChart>
      <c:catAx>
        <c:axId val="325494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495120"/>
        <c:crosses val="autoZero"/>
        <c:auto val="1"/>
        <c:lblAlgn val="ctr"/>
        <c:lblOffset val="100"/>
        <c:noMultiLvlLbl val="0"/>
      </c:catAx>
      <c:valAx>
        <c:axId val="325495120"/>
        <c:scaling>
          <c:orientation val="minMax"/>
          <c:max val="0.30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5494728"/>
        <c:crosses val="autoZero"/>
        <c:crossBetween val="between"/>
        <c:majorUnit val="0.1"/>
      </c:valAx>
      <c:valAx>
        <c:axId val="325496296"/>
        <c:scaling>
          <c:orientation val="minMax"/>
          <c:max val="8"/>
          <c:min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324262640"/>
        <c:crosses val="max"/>
        <c:crossBetween val="midCat"/>
      </c:valAx>
      <c:valAx>
        <c:axId val="32426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25496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Grad School</a:t>
            </a:r>
            <a:r>
              <a:rPr lang="en-US" sz="1000" baseline="0" dirty="0"/>
              <a:t> Bound</a:t>
            </a:r>
            <a:endParaRPr lang="en-US" sz="1000" dirty="0"/>
          </a:p>
        </c:rich>
      </c:tx>
      <c:layout>
        <c:manualLayout>
          <c:xMode val="edge"/>
          <c:yMode val="edge"/>
          <c:x val="7.3315835520559924E-2"/>
          <c:y val="1.6406167979002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9.7511805025110435E-2"/>
          <c:w val="1"/>
          <c:h val="0.87364826072537771"/>
        </c:manualLayout>
      </c:layou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Sheet1!$F$4:$G$4</c:f>
              <c:numCache>
                <c:formatCode>0%</c:formatCode>
                <c:ptCount val="2"/>
                <c:pt idx="0">
                  <c:v>0.42510121457490002</c:v>
                </c:pt>
                <c:pt idx="1">
                  <c:v>0.56198347107440005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33-4662-8CF6-ABFCA9AB4691}"/>
            </c:ext>
          </c:extLst>
        </c:ser>
        <c:ser>
          <c:idx val="3"/>
          <c:order val="1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Sheet1!$F$2:$G$2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Sheet1!$F$6:$G$6</c:f>
              <c:numCache>
                <c:formatCode>0%</c:formatCode>
                <c:ptCount val="2"/>
                <c:pt idx="0">
                  <c:v>0.80668016194329994</c:v>
                </c:pt>
                <c:pt idx="1">
                  <c:v>0.74276859504129999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33-4662-8CF6-ABFCA9AB4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07288"/>
        <c:axId val="708606504"/>
      </c:lineChart>
      <c:valAx>
        <c:axId val="708606504"/>
        <c:scaling>
          <c:orientation val="minMax"/>
          <c:max val="0.85000000000000009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07288"/>
        <c:crosses val="max"/>
        <c:crossBetween val="between"/>
        <c:majorUnit val="0.15000000000000002"/>
      </c:valAx>
      <c:catAx>
        <c:axId val="708607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06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710206652374331"/>
          <c:y val="4.4238693878688444E-2"/>
          <c:w val="0.48674389117426003"/>
          <c:h val="0.6994666339864003"/>
        </c:manualLayout>
      </c:layout>
      <c:barChart>
        <c:barDir val="bar"/>
        <c:grouping val="clustered"/>
        <c:varyColors val="0"/>
        <c:ser>
          <c:idx val="6"/>
          <c:order val="6"/>
          <c:tx>
            <c:strRef>
              <c:f>Sheet1!$C$1</c:f>
              <c:strCache>
                <c:ptCount val="1"/>
                <c:pt idx="0">
                  <c:v>Nearly Open Enrollment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Percent underrepresented minorities</c:v>
                </c:pt>
                <c:pt idx="1">
                  <c:v>Percent Pell</c:v>
                </c:pt>
                <c:pt idx="2">
                  <c:v>Graduation Rate</c:v>
                </c:pt>
                <c:pt idx="3">
                  <c:v>Retention Rate</c:v>
                </c:pt>
                <c:pt idx="4">
                  <c:v>Admit Rate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20.176470588240001</c:v>
                </c:pt>
                <c:pt idx="1">
                  <c:v>38.941176470590001</c:v>
                </c:pt>
                <c:pt idx="2">
                  <c:v>49.882352941180002</c:v>
                </c:pt>
                <c:pt idx="3">
                  <c:v>71.941176470589994</c:v>
                </c:pt>
                <c:pt idx="4">
                  <c:v>91.823529411760006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43-43CE-A953-3E69E9C73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0014544"/>
        <c:axId val="640007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Serve the Underserved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53.8</c:v>
                      </c:pt>
                      <c:pt idx="1">
                        <c:v>61.1</c:v>
                      </c:pt>
                      <c:pt idx="2">
                        <c:v>44.3</c:v>
                      </c:pt>
                      <c:pt idx="3">
                        <c:v>70.599999999999994</c:v>
                      </c:pt>
                      <c:pt idx="4">
                        <c:v>63.8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878-4DBC-BCEB-44203601B8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Feeling Pell Pressure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9.8571428571429998</c:v>
                      </c:pt>
                      <c:pt idx="1">
                        <c:v>27.5</c:v>
                      </c:pt>
                      <c:pt idx="2">
                        <c:v>66.857142857140005</c:v>
                      </c:pt>
                      <c:pt idx="3">
                        <c:v>81.428571428569995</c:v>
                      </c:pt>
                      <c:pt idx="4">
                        <c:v>68.428571428569995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878-4DBC-BCEB-44203601B8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Highly Selective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17.2</c:v>
                      </c:pt>
                      <c:pt idx="1">
                        <c:v>13.6</c:v>
                      </c:pt>
                      <c:pt idx="2">
                        <c:v>87.7</c:v>
                      </c:pt>
                      <c:pt idx="3">
                        <c:v>93.5</c:v>
                      </c:pt>
                      <c:pt idx="4">
                        <c:v>40.200000000000003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78-4DBC-BCEB-44203601B8E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Urban Diverse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27.83333333333</c:v>
                      </c:pt>
                      <c:pt idx="1">
                        <c:v>32.666666666669997</c:v>
                      </c:pt>
                      <c:pt idx="2">
                        <c:v>67.416666666669997</c:v>
                      </c:pt>
                      <c:pt idx="3">
                        <c:v>81.75</c:v>
                      </c:pt>
                      <c:pt idx="4">
                        <c:v>74.833333333330003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78-4DBC-BCEB-44203601B8E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Bread and Butter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10.875</c:v>
                      </c:pt>
                      <c:pt idx="1">
                        <c:v>16.6875</c:v>
                      </c:pt>
                      <c:pt idx="2">
                        <c:v>77.625</c:v>
                      </c:pt>
                      <c:pt idx="3">
                        <c:v>88.625</c:v>
                      </c:pt>
                      <c:pt idx="4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78-4DBC-BCEB-44203601B8EA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5"/>
          <c:order val="5"/>
          <c:tx>
            <c:strRef>
              <c:f>Sheet1!$H$1</c:f>
              <c:strCache>
                <c:ptCount val="1"/>
                <c:pt idx="0">
                  <c:v>All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Sheet1!$H$2:$H$6</c:f>
              <c:numCache>
                <c:formatCode>General</c:formatCode>
                <c:ptCount val="5"/>
                <c:pt idx="0">
                  <c:v>20.8</c:v>
                </c:pt>
                <c:pt idx="1">
                  <c:v>32.5</c:v>
                </c:pt>
                <c:pt idx="2">
                  <c:v>63</c:v>
                </c:pt>
                <c:pt idx="3">
                  <c:v>79.900000000000006</c:v>
                </c:pt>
                <c:pt idx="4">
                  <c:v>70.2</c:v>
                </c:pt>
              </c:numCache>
            </c:numRef>
          </c:xVal>
          <c:yVal>
            <c:numRef>
              <c:f>Sheet1!$I$2:$I$6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997720"/>
        <c:axId val="672000672"/>
      </c:scatterChart>
      <c:catAx>
        <c:axId val="640014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07000"/>
        <c:crosses val="autoZero"/>
        <c:auto val="1"/>
        <c:lblAlgn val="ctr"/>
        <c:lblOffset val="100"/>
        <c:noMultiLvlLbl val="0"/>
      </c:catAx>
      <c:valAx>
        <c:axId val="64000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14544"/>
        <c:crosses val="autoZero"/>
        <c:crossBetween val="between"/>
        <c:majorUnit val="20"/>
      </c:valAx>
      <c:valAx>
        <c:axId val="672000672"/>
        <c:scaling>
          <c:orientation val="minMax"/>
          <c:max val="5.5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671997720"/>
        <c:crosses val="max"/>
        <c:crossBetween val="midCat"/>
      </c:valAx>
      <c:valAx>
        <c:axId val="671997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00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26017502607099"/>
          <c:y val="4.4238693878688444E-2"/>
          <c:w val="0.46859647523796272"/>
          <c:h val="0.6994666339864003"/>
        </c:manualLayout>
      </c:layout>
      <c:barChart>
        <c:barDir val="bar"/>
        <c:grouping val="clustered"/>
        <c:varyColors val="0"/>
        <c:ser>
          <c:idx val="4"/>
          <c:order val="4"/>
          <c:tx>
            <c:strRef>
              <c:f>Sheet1!$G$1</c:f>
              <c:strCache>
                <c:ptCount val="1"/>
                <c:pt idx="0">
                  <c:v>Bread and Butter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Percent underrepresented minorities</c:v>
                </c:pt>
                <c:pt idx="1">
                  <c:v>Percent Pell</c:v>
                </c:pt>
                <c:pt idx="2">
                  <c:v>Graduation Rate</c:v>
                </c:pt>
                <c:pt idx="3">
                  <c:v>Retention Rate</c:v>
                </c:pt>
                <c:pt idx="4">
                  <c:v>Admit Rate</c:v>
                </c:pt>
              </c:strCache>
            </c:strRef>
          </c:cat>
          <c:val>
            <c:numRef>
              <c:f>Sheet1!$G$2:$G$6</c:f>
              <c:numCache>
                <c:formatCode>0.0</c:formatCode>
                <c:ptCount val="5"/>
                <c:pt idx="0">
                  <c:v>10.875</c:v>
                </c:pt>
                <c:pt idx="1">
                  <c:v>16.6875</c:v>
                </c:pt>
                <c:pt idx="2">
                  <c:v>77.625</c:v>
                </c:pt>
                <c:pt idx="3">
                  <c:v>88.625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0014544"/>
        <c:axId val="640007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Serve the Underserved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53.8</c:v>
                      </c:pt>
                      <c:pt idx="1">
                        <c:v>61.1</c:v>
                      </c:pt>
                      <c:pt idx="2">
                        <c:v>44.3</c:v>
                      </c:pt>
                      <c:pt idx="3">
                        <c:v>70.599999999999994</c:v>
                      </c:pt>
                      <c:pt idx="4">
                        <c:v>63.8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878-4DBC-BCEB-44203601B8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Feeling Pell Pressure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9.8571428571429998</c:v>
                      </c:pt>
                      <c:pt idx="1">
                        <c:v>27.5</c:v>
                      </c:pt>
                      <c:pt idx="2">
                        <c:v>66.857142857140005</c:v>
                      </c:pt>
                      <c:pt idx="3">
                        <c:v>81.428571428569995</c:v>
                      </c:pt>
                      <c:pt idx="4">
                        <c:v>68.428571428569995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878-4DBC-BCEB-44203601B8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Highly Selective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17.2</c:v>
                      </c:pt>
                      <c:pt idx="1">
                        <c:v>13.6</c:v>
                      </c:pt>
                      <c:pt idx="2">
                        <c:v>87.7</c:v>
                      </c:pt>
                      <c:pt idx="3">
                        <c:v>93.5</c:v>
                      </c:pt>
                      <c:pt idx="4">
                        <c:v>40.200000000000003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78-4DBC-BCEB-44203601B8E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Urban Diverse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27.83333333333</c:v>
                      </c:pt>
                      <c:pt idx="1">
                        <c:v>32.666666666669997</c:v>
                      </c:pt>
                      <c:pt idx="2">
                        <c:v>67.416666666669997</c:v>
                      </c:pt>
                      <c:pt idx="3">
                        <c:v>81.75</c:v>
                      </c:pt>
                      <c:pt idx="4">
                        <c:v>74.833333333330003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78-4DBC-BCEB-44203601B8EA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5"/>
          <c:order val="5"/>
          <c:tx>
            <c:strRef>
              <c:f>Sheet1!$H$1</c:f>
              <c:strCache>
                <c:ptCount val="1"/>
                <c:pt idx="0">
                  <c:v>All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Sheet1!$H$2:$H$6</c:f>
              <c:numCache>
                <c:formatCode>General</c:formatCode>
                <c:ptCount val="5"/>
                <c:pt idx="0">
                  <c:v>20.8</c:v>
                </c:pt>
                <c:pt idx="1">
                  <c:v>32.5</c:v>
                </c:pt>
                <c:pt idx="2">
                  <c:v>63</c:v>
                </c:pt>
                <c:pt idx="3">
                  <c:v>79.900000000000006</c:v>
                </c:pt>
                <c:pt idx="4">
                  <c:v>70.2</c:v>
                </c:pt>
              </c:numCache>
            </c:numRef>
          </c:xVal>
          <c:yVal>
            <c:numRef>
              <c:f>Sheet1!$I$2:$I$6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997720"/>
        <c:axId val="672000672"/>
      </c:scatterChart>
      <c:catAx>
        <c:axId val="64001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07000"/>
        <c:crosses val="autoZero"/>
        <c:auto val="1"/>
        <c:lblAlgn val="ctr"/>
        <c:lblOffset val="100"/>
        <c:noMultiLvlLbl val="0"/>
      </c:catAx>
      <c:valAx>
        <c:axId val="64000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14544"/>
        <c:crosses val="autoZero"/>
        <c:crossBetween val="between"/>
      </c:valAx>
      <c:valAx>
        <c:axId val="672000672"/>
        <c:scaling>
          <c:orientation val="minMax"/>
          <c:max val="5.5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671997720"/>
        <c:crosses val="max"/>
        <c:crossBetween val="midCat"/>
      </c:valAx>
      <c:valAx>
        <c:axId val="671997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00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Feeling Pell Pressure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Percent underrepresented minorities</c:v>
                </c:pt>
                <c:pt idx="1">
                  <c:v>Percent Pell</c:v>
                </c:pt>
                <c:pt idx="2">
                  <c:v>Graduation Rate</c:v>
                </c:pt>
                <c:pt idx="3">
                  <c:v>Retention Rate</c:v>
                </c:pt>
                <c:pt idx="4">
                  <c:v>Admit Rate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9.8571428571429998</c:v>
                </c:pt>
                <c:pt idx="1">
                  <c:v>27.5</c:v>
                </c:pt>
                <c:pt idx="2">
                  <c:v>66.857142857140005</c:v>
                </c:pt>
                <c:pt idx="3">
                  <c:v>81.428571428569995</c:v>
                </c:pt>
                <c:pt idx="4">
                  <c:v>68.428571428569995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0014544"/>
        <c:axId val="640007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Serve the Underserved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53.8</c:v>
                      </c:pt>
                      <c:pt idx="1">
                        <c:v>61.1</c:v>
                      </c:pt>
                      <c:pt idx="2">
                        <c:v>44.3</c:v>
                      </c:pt>
                      <c:pt idx="3">
                        <c:v>70.599999999999994</c:v>
                      </c:pt>
                      <c:pt idx="4">
                        <c:v>63.8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878-4DBC-BCEB-44203601B8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Highly Selective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17.2</c:v>
                      </c:pt>
                      <c:pt idx="1">
                        <c:v>13.6</c:v>
                      </c:pt>
                      <c:pt idx="2">
                        <c:v>87.7</c:v>
                      </c:pt>
                      <c:pt idx="3">
                        <c:v>93.5</c:v>
                      </c:pt>
                      <c:pt idx="4">
                        <c:v>40.200000000000003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78-4DBC-BCEB-44203601B8E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Urban Diverse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27.83333333333</c:v>
                      </c:pt>
                      <c:pt idx="1">
                        <c:v>32.666666666669997</c:v>
                      </c:pt>
                      <c:pt idx="2">
                        <c:v>67.416666666669997</c:v>
                      </c:pt>
                      <c:pt idx="3">
                        <c:v>81.75</c:v>
                      </c:pt>
                      <c:pt idx="4">
                        <c:v>74.833333333330003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78-4DBC-BCEB-44203601B8E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Bread and Butter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10.875</c:v>
                      </c:pt>
                      <c:pt idx="1">
                        <c:v>16.6875</c:v>
                      </c:pt>
                      <c:pt idx="2">
                        <c:v>77.625</c:v>
                      </c:pt>
                      <c:pt idx="3">
                        <c:v>88.625</c:v>
                      </c:pt>
                      <c:pt idx="4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78-4DBC-BCEB-44203601B8EA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All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Sheet1!$G$2:$G$6</c:f>
              <c:numCache>
                <c:formatCode>General</c:formatCode>
                <c:ptCount val="5"/>
                <c:pt idx="0">
                  <c:v>20.8</c:v>
                </c:pt>
                <c:pt idx="1">
                  <c:v>32.5</c:v>
                </c:pt>
                <c:pt idx="2">
                  <c:v>63</c:v>
                </c:pt>
                <c:pt idx="3">
                  <c:v>79.900000000000006</c:v>
                </c:pt>
                <c:pt idx="4">
                  <c:v>70.2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997720"/>
        <c:axId val="672000672"/>
      </c:scatterChart>
      <c:catAx>
        <c:axId val="64001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07000"/>
        <c:crosses val="autoZero"/>
        <c:auto val="1"/>
        <c:lblAlgn val="ctr"/>
        <c:lblOffset val="100"/>
        <c:noMultiLvlLbl val="0"/>
      </c:catAx>
      <c:valAx>
        <c:axId val="64000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14544"/>
        <c:crosses val="autoZero"/>
        <c:crossBetween val="between"/>
      </c:valAx>
      <c:valAx>
        <c:axId val="672000672"/>
        <c:scaling>
          <c:orientation val="minMax"/>
          <c:max val="5.5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671997720"/>
        <c:crosses val="max"/>
        <c:crossBetween val="midCat"/>
      </c:valAx>
      <c:valAx>
        <c:axId val="671997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00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Urban Diverse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Percent underrepresented minorities</c:v>
                </c:pt>
                <c:pt idx="1">
                  <c:v>Percent Pell</c:v>
                </c:pt>
                <c:pt idx="2">
                  <c:v>Graduation Rate</c:v>
                </c:pt>
                <c:pt idx="3">
                  <c:v>Retention Rate</c:v>
                </c:pt>
                <c:pt idx="4">
                  <c:v>Admit Rate</c:v>
                </c:pt>
              </c:strCache>
            </c:strRef>
          </c:cat>
          <c:val>
            <c:numRef>
              <c:f>Sheet1!$E$2:$E$6</c:f>
              <c:numCache>
                <c:formatCode>0.0</c:formatCode>
                <c:ptCount val="5"/>
                <c:pt idx="0">
                  <c:v>27.83333333333</c:v>
                </c:pt>
                <c:pt idx="1">
                  <c:v>32.666666666669997</c:v>
                </c:pt>
                <c:pt idx="2">
                  <c:v>67.416666666669997</c:v>
                </c:pt>
                <c:pt idx="3">
                  <c:v>81.75</c:v>
                </c:pt>
                <c:pt idx="4">
                  <c:v>74.833333333330003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0014544"/>
        <c:axId val="640007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Serve the Underserved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53.8</c:v>
                      </c:pt>
                      <c:pt idx="1">
                        <c:v>61.1</c:v>
                      </c:pt>
                      <c:pt idx="2">
                        <c:v>44.3</c:v>
                      </c:pt>
                      <c:pt idx="3">
                        <c:v>70.599999999999994</c:v>
                      </c:pt>
                      <c:pt idx="4">
                        <c:v>63.8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878-4DBC-BCEB-44203601B8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Feeling Pell Pressure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9.8571428571429998</c:v>
                      </c:pt>
                      <c:pt idx="1">
                        <c:v>27.5</c:v>
                      </c:pt>
                      <c:pt idx="2">
                        <c:v>66.857142857140005</c:v>
                      </c:pt>
                      <c:pt idx="3">
                        <c:v>81.428571428569995</c:v>
                      </c:pt>
                      <c:pt idx="4">
                        <c:v>68.428571428569995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878-4DBC-BCEB-44203601B8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Highly Selective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17.2</c:v>
                      </c:pt>
                      <c:pt idx="1">
                        <c:v>13.6</c:v>
                      </c:pt>
                      <c:pt idx="2">
                        <c:v>87.7</c:v>
                      </c:pt>
                      <c:pt idx="3">
                        <c:v>93.5</c:v>
                      </c:pt>
                      <c:pt idx="4">
                        <c:v>40.200000000000003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78-4DBC-BCEB-44203601B8E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Bread and Butter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10.875</c:v>
                      </c:pt>
                      <c:pt idx="1">
                        <c:v>16.6875</c:v>
                      </c:pt>
                      <c:pt idx="2">
                        <c:v>77.625</c:v>
                      </c:pt>
                      <c:pt idx="3">
                        <c:v>88.625</c:v>
                      </c:pt>
                      <c:pt idx="4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78-4DBC-BCEB-44203601B8EA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All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Sheet1!$G$2:$G$6</c:f>
              <c:numCache>
                <c:formatCode>General</c:formatCode>
                <c:ptCount val="5"/>
                <c:pt idx="0">
                  <c:v>20.8</c:v>
                </c:pt>
                <c:pt idx="1">
                  <c:v>32.5</c:v>
                </c:pt>
                <c:pt idx="2">
                  <c:v>63</c:v>
                </c:pt>
                <c:pt idx="3">
                  <c:v>79.900000000000006</c:v>
                </c:pt>
                <c:pt idx="4">
                  <c:v>70.2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997720"/>
        <c:axId val="672000672"/>
      </c:scatterChart>
      <c:catAx>
        <c:axId val="64001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07000"/>
        <c:crosses val="autoZero"/>
        <c:auto val="1"/>
        <c:lblAlgn val="ctr"/>
        <c:lblOffset val="100"/>
        <c:noMultiLvlLbl val="0"/>
      </c:catAx>
      <c:valAx>
        <c:axId val="64000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14544"/>
        <c:crosses val="autoZero"/>
        <c:crossBetween val="between"/>
      </c:valAx>
      <c:valAx>
        <c:axId val="672000672"/>
        <c:scaling>
          <c:orientation val="minMax"/>
          <c:max val="5.5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671997720"/>
        <c:crosses val="max"/>
        <c:crossBetween val="midCat"/>
      </c:valAx>
      <c:valAx>
        <c:axId val="671997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00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Highly Selective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Percent underrepresented minorities</c:v>
                </c:pt>
                <c:pt idx="1">
                  <c:v>Percent Pell</c:v>
                </c:pt>
                <c:pt idx="2">
                  <c:v>Graduation Rate</c:v>
                </c:pt>
                <c:pt idx="3">
                  <c:v>Retention Rate</c:v>
                </c:pt>
                <c:pt idx="4">
                  <c:v>Admit Rate</c:v>
                </c:pt>
              </c:strCache>
            </c:strRef>
          </c:cat>
          <c:val>
            <c:numRef>
              <c:f>Sheet1!$D$2:$D$6</c:f>
              <c:numCache>
                <c:formatCode>0.0</c:formatCode>
                <c:ptCount val="5"/>
                <c:pt idx="0">
                  <c:v>17.2</c:v>
                </c:pt>
                <c:pt idx="1">
                  <c:v>13.6</c:v>
                </c:pt>
                <c:pt idx="2">
                  <c:v>87.7</c:v>
                </c:pt>
                <c:pt idx="3">
                  <c:v>93.5</c:v>
                </c:pt>
                <c:pt idx="4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0014544"/>
        <c:axId val="640007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Serve the Underserved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53.8</c:v>
                      </c:pt>
                      <c:pt idx="1">
                        <c:v>61.1</c:v>
                      </c:pt>
                      <c:pt idx="2">
                        <c:v>44.3</c:v>
                      </c:pt>
                      <c:pt idx="3">
                        <c:v>70.599999999999994</c:v>
                      </c:pt>
                      <c:pt idx="4">
                        <c:v>63.8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878-4DBC-BCEB-44203601B8E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Feeling Pell Pressure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9.8571428571429998</c:v>
                      </c:pt>
                      <c:pt idx="1">
                        <c:v>27.5</c:v>
                      </c:pt>
                      <c:pt idx="2">
                        <c:v>66.857142857140005</c:v>
                      </c:pt>
                      <c:pt idx="3">
                        <c:v>81.428571428569995</c:v>
                      </c:pt>
                      <c:pt idx="4">
                        <c:v>68.428571428569995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878-4DBC-BCEB-44203601B8E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Urban Diverse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27.83333333333</c:v>
                      </c:pt>
                      <c:pt idx="1">
                        <c:v>32.666666666669997</c:v>
                      </c:pt>
                      <c:pt idx="2">
                        <c:v>67.416666666669997</c:v>
                      </c:pt>
                      <c:pt idx="3">
                        <c:v>81.75</c:v>
                      </c:pt>
                      <c:pt idx="4">
                        <c:v>74.833333333330003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78-4DBC-BCEB-44203601B8E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Bread and Butter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10.875</c:v>
                      </c:pt>
                      <c:pt idx="1">
                        <c:v>16.6875</c:v>
                      </c:pt>
                      <c:pt idx="2">
                        <c:v>77.625</c:v>
                      </c:pt>
                      <c:pt idx="3">
                        <c:v>88.625</c:v>
                      </c:pt>
                      <c:pt idx="4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78-4DBC-BCEB-44203601B8EA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All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Sheet1!$G$2:$G$6</c:f>
              <c:numCache>
                <c:formatCode>General</c:formatCode>
                <c:ptCount val="5"/>
                <c:pt idx="0">
                  <c:v>20.8</c:v>
                </c:pt>
                <c:pt idx="1">
                  <c:v>32.5</c:v>
                </c:pt>
                <c:pt idx="2">
                  <c:v>63</c:v>
                </c:pt>
                <c:pt idx="3">
                  <c:v>79.900000000000006</c:v>
                </c:pt>
                <c:pt idx="4">
                  <c:v>70.2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997720"/>
        <c:axId val="672000672"/>
      </c:scatterChart>
      <c:catAx>
        <c:axId val="64001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07000"/>
        <c:crosses val="autoZero"/>
        <c:auto val="1"/>
        <c:lblAlgn val="ctr"/>
        <c:lblOffset val="100"/>
        <c:noMultiLvlLbl val="0"/>
      </c:catAx>
      <c:valAx>
        <c:axId val="64000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14544"/>
        <c:crosses val="autoZero"/>
        <c:crossBetween val="between"/>
      </c:valAx>
      <c:valAx>
        <c:axId val="672000672"/>
        <c:scaling>
          <c:orientation val="minMax"/>
          <c:max val="5.5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671997720"/>
        <c:crosses val="max"/>
        <c:crossBetween val="midCat"/>
      </c:valAx>
      <c:valAx>
        <c:axId val="671997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00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Serving the Underserved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Percent underrepresented minorities</c:v>
                </c:pt>
                <c:pt idx="1">
                  <c:v>Percent Pell</c:v>
                </c:pt>
                <c:pt idx="2">
                  <c:v>Graduation Rate</c:v>
                </c:pt>
                <c:pt idx="3">
                  <c:v>Retention Rate</c:v>
                </c:pt>
                <c:pt idx="4">
                  <c:v>Admit Rate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53.8</c:v>
                </c:pt>
                <c:pt idx="1">
                  <c:v>61.1</c:v>
                </c:pt>
                <c:pt idx="2">
                  <c:v>44.3</c:v>
                </c:pt>
                <c:pt idx="3">
                  <c:v>70.599999999999994</c:v>
                </c:pt>
                <c:pt idx="4">
                  <c:v>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40014544"/>
        <c:axId val="640007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Feeling Pell Pressure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9.8571428571429998</c:v>
                      </c:pt>
                      <c:pt idx="1">
                        <c:v>27.5</c:v>
                      </c:pt>
                      <c:pt idx="2">
                        <c:v>66.857142857140005</c:v>
                      </c:pt>
                      <c:pt idx="3">
                        <c:v>81.428571428569995</c:v>
                      </c:pt>
                      <c:pt idx="4">
                        <c:v>68.428571428569995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878-4DBC-BCEB-44203601B8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Highly Selective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17.2</c:v>
                      </c:pt>
                      <c:pt idx="1">
                        <c:v>13.6</c:v>
                      </c:pt>
                      <c:pt idx="2">
                        <c:v>87.7</c:v>
                      </c:pt>
                      <c:pt idx="3">
                        <c:v>93.5</c:v>
                      </c:pt>
                      <c:pt idx="4">
                        <c:v>40.200000000000003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78-4DBC-BCEB-44203601B8E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Urban Diverse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27.83333333333</c:v>
                      </c:pt>
                      <c:pt idx="1">
                        <c:v>32.666666666669997</c:v>
                      </c:pt>
                      <c:pt idx="2">
                        <c:v>67.416666666669997</c:v>
                      </c:pt>
                      <c:pt idx="3">
                        <c:v>81.75</c:v>
                      </c:pt>
                      <c:pt idx="4">
                        <c:v>74.833333333330003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78-4DBC-BCEB-44203601B8E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Bread and Butter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Percent underrepresented minorities</c:v>
                      </c:pt>
                      <c:pt idx="1">
                        <c:v>Percent Pell</c:v>
                      </c:pt>
                      <c:pt idx="2">
                        <c:v>Graduation Rate</c:v>
                      </c:pt>
                      <c:pt idx="3">
                        <c:v>Retention Rate</c:v>
                      </c:pt>
                      <c:pt idx="4">
                        <c:v>Admit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Sheet1!$F$2:$F$6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10.875</c:v>
                      </c:pt>
                      <c:pt idx="1">
                        <c:v>16.6875</c:v>
                      </c:pt>
                      <c:pt idx="2">
                        <c:v>77.625</c:v>
                      </c:pt>
                      <c:pt idx="3">
                        <c:v>88.625</c:v>
                      </c:pt>
                      <c:pt idx="4">
                        <c:v>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78-4DBC-BCEB-44203601B8EA}"/>
                  </c:ext>
                </c:extLst>
              </c15:ser>
            </c15:filteredBarSeries>
          </c:ext>
        </c:extLst>
      </c:barChart>
      <c:scatterChart>
        <c:scatterStyle val="lineMarker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All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Sheet1!$G$2:$G$6</c:f>
              <c:numCache>
                <c:formatCode>General</c:formatCode>
                <c:ptCount val="5"/>
                <c:pt idx="0">
                  <c:v>20.8</c:v>
                </c:pt>
                <c:pt idx="1">
                  <c:v>32.5</c:v>
                </c:pt>
                <c:pt idx="2">
                  <c:v>63</c:v>
                </c:pt>
                <c:pt idx="3">
                  <c:v>79.900000000000006</c:v>
                </c:pt>
                <c:pt idx="4">
                  <c:v>70.2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878-4DBC-BCEB-44203601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997720"/>
        <c:axId val="672000672"/>
      </c:scatterChart>
      <c:catAx>
        <c:axId val="64001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07000"/>
        <c:crosses val="autoZero"/>
        <c:auto val="1"/>
        <c:lblAlgn val="ctr"/>
        <c:lblOffset val="100"/>
        <c:noMultiLvlLbl val="0"/>
      </c:catAx>
      <c:valAx>
        <c:axId val="64000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14544"/>
        <c:crosses val="autoZero"/>
        <c:crossBetween val="between"/>
      </c:valAx>
      <c:valAx>
        <c:axId val="672000672"/>
        <c:scaling>
          <c:orientation val="minMax"/>
          <c:max val="5.5"/>
          <c:min val="0.5"/>
        </c:scaling>
        <c:delete val="1"/>
        <c:axPos val="r"/>
        <c:numFmt formatCode="General" sourceLinked="1"/>
        <c:majorTickMark val="out"/>
        <c:minorTickMark val="none"/>
        <c:tickLblPos val="nextTo"/>
        <c:crossAx val="671997720"/>
        <c:crosses val="max"/>
        <c:crossBetween val="midCat"/>
      </c:valAx>
      <c:valAx>
        <c:axId val="671997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00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775965000366994"/>
          <c:y val="3.2235123963318874E-2"/>
          <c:w val="0.74446932501016716"/>
          <c:h val="0.726476320220998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Career Pragmatists</c:v>
                </c:pt>
              </c:strCache>
            </c:strRef>
          </c:tx>
          <c:spPr>
            <a:solidFill>
              <a:srgbClr val="003359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Highly Selective</c:v>
                </c:pt>
                <c:pt idx="1">
                  <c:v>Solid Performers</c:v>
                </c:pt>
                <c:pt idx="2">
                  <c:v>Feeling Pell Pressure</c:v>
                </c:pt>
                <c:pt idx="3">
                  <c:v>Urban Diverse</c:v>
                </c:pt>
                <c:pt idx="4">
                  <c:v>Nearly Open Enrollment</c:v>
                </c:pt>
                <c:pt idx="5">
                  <c:v>Serving the Underserved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8.9963280293760009E-2</c:v>
                </c:pt>
                <c:pt idx="1">
                  <c:v>0.1296579887698</c:v>
                </c:pt>
                <c:pt idx="2">
                  <c:v>0.15658914728679998</c:v>
                </c:pt>
                <c:pt idx="3">
                  <c:v>0.17723577235770002</c:v>
                </c:pt>
                <c:pt idx="4">
                  <c:v>0.18260869565219998</c:v>
                </c:pt>
                <c:pt idx="5">
                  <c:v>0.26403326403329996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8-4278-994B-D7F5F6569C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Experiential Interests</c:v>
                </c:pt>
              </c:strCache>
            </c:strRef>
          </c:tx>
          <c:spPr>
            <a:solidFill>
              <a:srgbClr val="003359">
                <a:lumMod val="25000"/>
                <a:lumOff val="75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Highly Selective</c:v>
                </c:pt>
                <c:pt idx="1">
                  <c:v>Solid Performers</c:v>
                </c:pt>
                <c:pt idx="2">
                  <c:v>Feeling Pell Pressure</c:v>
                </c:pt>
                <c:pt idx="3">
                  <c:v>Urban Diverse</c:v>
                </c:pt>
                <c:pt idx="4">
                  <c:v>Nearly Open Enrollment</c:v>
                </c:pt>
                <c:pt idx="5">
                  <c:v>Serving the Underserved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0.1933904528764</c:v>
                </c:pt>
                <c:pt idx="1">
                  <c:v>0.2138846350179</c:v>
                </c:pt>
                <c:pt idx="2">
                  <c:v>0.21705426356589999</c:v>
                </c:pt>
                <c:pt idx="3">
                  <c:v>0.23035230352300001</c:v>
                </c:pt>
                <c:pt idx="4">
                  <c:v>0.25217391304350001</c:v>
                </c:pt>
                <c:pt idx="5">
                  <c:v>0.23908523908519999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4278-994B-D7F5F6569C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Focus</c:v>
                </c:pt>
              </c:strCache>
            </c:strRef>
          </c:tx>
          <c:spPr>
            <a:solidFill>
              <a:srgbClr val="1E9D8B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Highly Selective</c:v>
                </c:pt>
                <c:pt idx="1">
                  <c:v>Solid Performers</c:v>
                </c:pt>
                <c:pt idx="2">
                  <c:v>Feeling Pell Pressure</c:v>
                </c:pt>
                <c:pt idx="3">
                  <c:v>Urban Diverse</c:v>
                </c:pt>
                <c:pt idx="4">
                  <c:v>Nearly Open Enrollment</c:v>
                </c:pt>
                <c:pt idx="5">
                  <c:v>Serving the Underserved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0.28274173806610003</c:v>
                </c:pt>
                <c:pt idx="1">
                  <c:v>0.27258805513020001</c:v>
                </c:pt>
                <c:pt idx="2">
                  <c:v>0.2341085271318</c:v>
                </c:pt>
                <c:pt idx="3">
                  <c:v>0.23956639566400001</c:v>
                </c:pt>
                <c:pt idx="4">
                  <c:v>0.1739130434783</c:v>
                </c:pt>
                <c:pt idx="5">
                  <c:v>0.20374220374219998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4278-994B-D7F5F6569C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Exploration and Meaning</c:v>
                </c:pt>
              </c:strCache>
            </c:strRef>
          </c:tx>
          <c:spPr>
            <a:solidFill>
              <a:srgbClr val="1E9D8B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Highly Selective</c:v>
                </c:pt>
                <c:pt idx="1">
                  <c:v>Solid Performers</c:v>
                </c:pt>
                <c:pt idx="2">
                  <c:v>Feeling Pell Pressure</c:v>
                </c:pt>
                <c:pt idx="3">
                  <c:v>Urban Diverse</c:v>
                </c:pt>
                <c:pt idx="4">
                  <c:v>Nearly Open Enrollment</c:v>
                </c:pt>
                <c:pt idx="5">
                  <c:v>Serving the Underserved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0.17625458996330001</c:v>
                </c:pt>
                <c:pt idx="1">
                  <c:v>0.12353241449720001</c:v>
                </c:pt>
                <c:pt idx="2">
                  <c:v>0.1116279069767</c:v>
                </c:pt>
                <c:pt idx="3">
                  <c:v>0.16260162601630002</c:v>
                </c:pt>
                <c:pt idx="4">
                  <c:v>0.1586956521739</c:v>
                </c:pt>
                <c:pt idx="5">
                  <c:v>0.1392931392931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8-4278-994B-D7F5F6569C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Career through Academics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Highly Selective</c:v>
                </c:pt>
                <c:pt idx="1">
                  <c:v>Solid Performers</c:v>
                </c:pt>
                <c:pt idx="2">
                  <c:v>Feeling Pell Pressure</c:v>
                </c:pt>
                <c:pt idx="3">
                  <c:v>Urban Diverse</c:v>
                </c:pt>
                <c:pt idx="4">
                  <c:v>Nearly Open Enrollment</c:v>
                </c:pt>
                <c:pt idx="5">
                  <c:v>Serving the Underserved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0.11321909424719999</c:v>
                </c:pt>
                <c:pt idx="1">
                  <c:v>0.1551812149056</c:v>
                </c:pt>
                <c:pt idx="2">
                  <c:v>0.1767441860465</c:v>
                </c:pt>
                <c:pt idx="3">
                  <c:v>0.120325203252</c:v>
                </c:pt>
                <c:pt idx="4">
                  <c:v>0.1739130434783</c:v>
                </c:pt>
                <c:pt idx="5">
                  <c:v>0.10810810810810001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8-4278-994B-D7F5F6569C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 School Bound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Highly Selective</c:v>
                </c:pt>
                <c:pt idx="1">
                  <c:v>Solid Performers</c:v>
                </c:pt>
                <c:pt idx="2">
                  <c:v>Feeling Pell Pressure</c:v>
                </c:pt>
                <c:pt idx="3">
                  <c:v>Urban Diverse</c:v>
                </c:pt>
                <c:pt idx="4">
                  <c:v>Nearly Open Enrollment</c:v>
                </c:pt>
                <c:pt idx="5">
                  <c:v>Serving the Underserved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0.14443084455319999</c:v>
                </c:pt>
                <c:pt idx="1">
                  <c:v>0.1051556916794</c:v>
                </c:pt>
                <c:pt idx="2">
                  <c:v>0.1038759689922</c:v>
                </c:pt>
                <c:pt idx="3">
                  <c:v>6.9918699186989994E-2</c:v>
                </c:pt>
                <c:pt idx="4">
                  <c:v>5.8695652173909998E-2</c:v>
                </c:pt>
                <c:pt idx="5">
                  <c:v>4.5738045738050001E-2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A8-4278-994B-D7F5F6569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045530760"/>
        <c:axId val="-2045556296"/>
      </c:barChart>
      <c:catAx>
        <c:axId val="-2045530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556296"/>
        <c:crosses val="autoZero"/>
        <c:auto val="1"/>
        <c:lblAlgn val="ctr"/>
        <c:lblOffset val="100"/>
        <c:noMultiLvlLbl val="0"/>
      </c:catAx>
      <c:valAx>
        <c:axId val="-204555629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-204553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46849929990812"/>
          <c:y val="0.75871144418431757"/>
          <c:w val="0.59785722399798191"/>
          <c:h val="0.22370576092659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21335915495913"/>
          <c:y val="3.5165629115722734E-2"/>
          <c:w val="0.82201561585887795"/>
          <c:h val="0.768145028947588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Career Pragmatists</c:v>
                </c:pt>
              </c:strCache>
            </c:strRef>
          </c:tx>
          <c:spPr>
            <a:solidFill>
              <a:srgbClr val="003359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0.1351351351351</c:v>
                </c:pt>
                <c:pt idx="1">
                  <c:v>0.18328840970350002</c:v>
                </c:pt>
                <c:pt idx="2">
                  <c:v>0.21698113207550002</c:v>
                </c:pt>
                <c:pt idx="3">
                  <c:v>0.1588235294118</c:v>
                </c:pt>
                <c:pt idx="4">
                  <c:v>0.2</c:v>
                </c:pt>
                <c:pt idx="5">
                  <c:v>0.1941747572816</c:v>
                </c:pt>
                <c:pt idx="6">
                  <c:v>0.1379310344828</c:v>
                </c:pt>
                <c:pt idx="7">
                  <c:v>0.25547445255469997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8-4278-994B-D7F5F6569C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Experiential Interests</c:v>
                </c:pt>
              </c:strCache>
            </c:strRef>
          </c:tx>
          <c:spPr>
            <a:solidFill>
              <a:srgbClr val="003359">
                <a:lumMod val="25000"/>
                <a:lumOff val="75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0.2088452088452</c:v>
                </c:pt>
                <c:pt idx="1">
                  <c:v>0.1752021563342</c:v>
                </c:pt>
                <c:pt idx="2">
                  <c:v>0.16037735849059997</c:v>
                </c:pt>
                <c:pt idx="3">
                  <c:v>0.24117647058820002</c:v>
                </c:pt>
                <c:pt idx="4">
                  <c:v>0.2347826086957</c:v>
                </c:pt>
                <c:pt idx="5">
                  <c:v>0.24271844660189998</c:v>
                </c:pt>
                <c:pt idx="6">
                  <c:v>0.30541871921180003</c:v>
                </c:pt>
                <c:pt idx="7">
                  <c:v>0.26277372262769999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4278-994B-D7F5F6569C7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Social Focus</c:v>
                </c:pt>
              </c:strCache>
            </c:strRef>
          </c:tx>
          <c:spPr>
            <a:solidFill>
              <a:srgbClr val="1E9D8B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0.26289926289929999</c:v>
                </c:pt>
                <c:pt idx="1">
                  <c:v>0.26954177897569997</c:v>
                </c:pt>
                <c:pt idx="2">
                  <c:v>0.2924528301887</c:v>
                </c:pt>
                <c:pt idx="3">
                  <c:v>0.27352941176470003</c:v>
                </c:pt>
                <c:pt idx="4">
                  <c:v>0.16521739130429999</c:v>
                </c:pt>
                <c:pt idx="5">
                  <c:v>0.2330097087379</c:v>
                </c:pt>
                <c:pt idx="6">
                  <c:v>0.20197044334979999</c:v>
                </c:pt>
                <c:pt idx="7">
                  <c:v>0.17518248175179998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4278-994B-D7F5F6569C7A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Exploration and Meaning</c:v>
                </c:pt>
              </c:strCache>
            </c:strRef>
          </c:tx>
          <c:spPr>
            <a:solidFill>
              <a:srgbClr val="1E9D8B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0.18427518427519998</c:v>
                </c:pt>
                <c:pt idx="1">
                  <c:v>0.18867924528300001</c:v>
                </c:pt>
                <c:pt idx="2">
                  <c:v>0.15094339622639999</c:v>
                </c:pt>
                <c:pt idx="3">
                  <c:v>0.15294117647060002</c:v>
                </c:pt>
                <c:pt idx="4">
                  <c:v>0.16521739130429999</c:v>
                </c:pt>
                <c:pt idx="5">
                  <c:v>0.15533980582519999</c:v>
                </c:pt>
                <c:pt idx="6">
                  <c:v>0.18226600985219998</c:v>
                </c:pt>
                <c:pt idx="7">
                  <c:v>0.12408759124090001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8-4278-994B-D7F5F6569C7A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Career through Academics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0.1105651105651</c:v>
                </c:pt>
                <c:pt idx="1">
                  <c:v>0.14285714285709999</c:v>
                </c:pt>
                <c:pt idx="2">
                  <c:v>0.13207547169809999</c:v>
                </c:pt>
                <c:pt idx="3">
                  <c:v>8.5294117647059992E-2</c:v>
                </c:pt>
                <c:pt idx="4">
                  <c:v>0.16521739130429999</c:v>
                </c:pt>
                <c:pt idx="5">
                  <c:v>0.1165048543689</c:v>
                </c:pt>
                <c:pt idx="6">
                  <c:v>0.12807881773400001</c:v>
                </c:pt>
                <c:pt idx="7">
                  <c:v>0.10948905109489999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8-4278-994B-D7F5F6569C7A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Grad School Bound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0">
                  <c:v>9.8280098280099995E-2</c:v>
                </c:pt>
                <c:pt idx="1">
                  <c:v>4.0431266846360003E-2</c:v>
                </c:pt>
                <c:pt idx="2">
                  <c:v>4.7169811320750002E-2</c:v>
                </c:pt>
                <c:pt idx="3">
                  <c:v>8.8235294117649993E-2</c:v>
                </c:pt>
                <c:pt idx="4">
                  <c:v>6.9565217391300005E-2</c:v>
                </c:pt>
                <c:pt idx="5">
                  <c:v>5.8252427184469997E-2</c:v>
                </c:pt>
                <c:pt idx="6">
                  <c:v>4.4334975369459996E-2</c:v>
                </c:pt>
                <c:pt idx="7">
                  <c:v>7.2992700729929999E-2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A8-4278-994B-D7F5F6569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045530760"/>
        <c:axId val="-2045556296"/>
      </c:barChart>
      <c:catAx>
        <c:axId val="-2045530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556296"/>
        <c:crosses val="autoZero"/>
        <c:auto val="1"/>
        <c:lblAlgn val="ctr"/>
        <c:lblOffset val="100"/>
        <c:noMultiLvlLbl val="0"/>
      </c:catAx>
      <c:valAx>
        <c:axId val="-204555629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-204553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61337436909363"/>
          <c:y val="0.80258794233603126"/>
          <c:w val="0.66571022849060391"/>
          <c:h val="0.1696747266356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21335915495913"/>
          <c:y val="3.5165629115722734E-2"/>
          <c:w val="0.82201561585887795"/>
          <c:h val="0.768145028947588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Career Pragmatists</c:v>
                </c:pt>
              </c:strCache>
            </c:strRef>
          </c:tx>
          <c:spPr>
            <a:solidFill>
              <a:srgbClr val="003359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0.1351351351351</c:v>
                </c:pt>
                <c:pt idx="1">
                  <c:v>0.18328840970350002</c:v>
                </c:pt>
                <c:pt idx="2">
                  <c:v>0.21698113207550002</c:v>
                </c:pt>
                <c:pt idx="3">
                  <c:v>0.1588235294118</c:v>
                </c:pt>
                <c:pt idx="4">
                  <c:v>0.2</c:v>
                </c:pt>
                <c:pt idx="5">
                  <c:v>0.1941747572816</c:v>
                </c:pt>
                <c:pt idx="6">
                  <c:v>0.1379310344828</c:v>
                </c:pt>
                <c:pt idx="7">
                  <c:v>0.25547445255469997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8-4278-994B-D7F5F6569C7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Experiential Interests</c:v>
                </c:pt>
              </c:strCache>
            </c:strRef>
          </c:tx>
          <c:spPr>
            <a:solidFill>
              <a:srgbClr val="003359">
                <a:lumMod val="25000"/>
                <a:lumOff val="75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0.2088452088452</c:v>
                </c:pt>
                <c:pt idx="1">
                  <c:v>0.1752021563342</c:v>
                </c:pt>
                <c:pt idx="2">
                  <c:v>0.16037735849059997</c:v>
                </c:pt>
                <c:pt idx="3">
                  <c:v>0.24117647058820002</c:v>
                </c:pt>
                <c:pt idx="4">
                  <c:v>0.2347826086957</c:v>
                </c:pt>
                <c:pt idx="5">
                  <c:v>0.24271844660189998</c:v>
                </c:pt>
                <c:pt idx="6">
                  <c:v>0.30541871921180003</c:v>
                </c:pt>
                <c:pt idx="7">
                  <c:v>0.26277372262769999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4278-994B-D7F5F6569C7A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Social Focus</c:v>
                </c:pt>
              </c:strCache>
            </c:strRef>
          </c:tx>
          <c:spPr>
            <a:solidFill>
              <a:srgbClr val="1E9D8B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0.26289926289929999</c:v>
                </c:pt>
                <c:pt idx="1">
                  <c:v>0.26954177897569997</c:v>
                </c:pt>
                <c:pt idx="2">
                  <c:v>0.2924528301887</c:v>
                </c:pt>
                <c:pt idx="3">
                  <c:v>0.27352941176470003</c:v>
                </c:pt>
                <c:pt idx="4">
                  <c:v>0.16521739130429999</c:v>
                </c:pt>
                <c:pt idx="5">
                  <c:v>0.2330097087379</c:v>
                </c:pt>
                <c:pt idx="6">
                  <c:v>0.20197044334979999</c:v>
                </c:pt>
                <c:pt idx="7">
                  <c:v>0.17518248175179998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4278-994B-D7F5F6569C7A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Exploration and Meaning</c:v>
                </c:pt>
              </c:strCache>
            </c:strRef>
          </c:tx>
          <c:spPr>
            <a:solidFill>
              <a:srgbClr val="1E9D8B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0.18427518427519998</c:v>
                </c:pt>
                <c:pt idx="1">
                  <c:v>0.18867924528300001</c:v>
                </c:pt>
                <c:pt idx="2">
                  <c:v>0.15094339622639999</c:v>
                </c:pt>
                <c:pt idx="3">
                  <c:v>0.15294117647060002</c:v>
                </c:pt>
                <c:pt idx="4">
                  <c:v>0.16521739130429999</c:v>
                </c:pt>
                <c:pt idx="5">
                  <c:v>0.15533980582519999</c:v>
                </c:pt>
                <c:pt idx="6">
                  <c:v>0.18226600985219998</c:v>
                </c:pt>
                <c:pt idx="7">
                  <c:v>0.12408759124090001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8-4278-994B-D7F5F6569C7A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Career through Academics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Sheet1!$G$2:$G$9</c:f>
              <c:numCache>
                <c:formatCode>0%</c:formatCode>
                <c:ptCount val="8"/>
                <c:pt idx="0">
                  <c:v>0.1105651105651</c:v>
                </c:pt>
                <c:pt idx="1">
                  <c:v>0.14285714285709999</c:v>
                </c:pt>
                <c:pt idx="2">
                  <c:v>0.13207547169809999</c:v>
                </c:pt>
                <c:pt idx="3">
                  <c:v>8.5294117647059992E-2</c:v>
                </c:pt>
                <c:pt idx="4">
                  <c:v>0.16521739130429999</c:v>
                </c:pt>
                <c:pt idx="5">
                  <c:v>0.1165048543689</c:v>
                </c:pt>
                <c:pt idx="6">
                  <c:v>0.12807881773400001</c:v>
                </c:pt>
                <c:pt idx="7">
                  <c:v>0.10948905109489999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8-4278-994B-D7F5F6569C7A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Grad School Bound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Institution A</c:v>
                </c:pt>
                <c:pt idx="1">
                  <c:v>Institution B</c:v>
                </c:pt>
                <c:pt idx="2">
                  <c:v>Institution C</c:v>
                </c:pt>
                <c:pt idx="3">
                  <c:v>Institution D</c:v>
                </c:pt>
                <c:pt idx="4">
                  <c:v>Institution E</c:v>
                </c:pt>
                <c:pt idx="5">
                  <c:v>Institution F</c:v>
                </c:pt>
                <c:pt idx="6">
                  <c:v>Institution G</c:v>
                </c:pt>
                <c:pt idx="7">
                  <c:v>Institution H</c:v>
                </c:pt>
              </c:strCache>
            </c:strRef>
          </c:cat>
          <c:val>
            <c:numRef>
              <c:f>Sheet1!$H$2:$H$9</c:f>
              <c:numCache>
                <c:formatCode>0%</c:formatCode>
                <c:ptCount val="8"/>
                <c:pt idx="0">
                  <c:v>9.8280098280099995E-2</c:v>
                </c:pt>
                <c:pt idx="1">
                  <c:v>4.0431266846360003E-2</c:v>
                </c:pt>
                <c:pt idx="2">
                  <c:v>4.7169811320750002E-2</c:v>
                </c:pt>
                <c:pt idx="3">
                  <c:v>8.8235294117649993E-2</c:v>
                </c:pt>
                <c:pt idx="4">
                  <c:v>6.9565217391300005E-2</c:v>
                </c:pt>
                <c:pt idx="5">
                  <c:v>5.8252427184469997E-2</c:v>
                </c:pt>
                <c:pt idx="6">
                  <c:v>4.4334975369459996E-2</c:v>
                </c:pt>
                <c:pt idx="7">
                  <c:v>7.2992700729929999E-2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A8-4278-994B-D7F5F6569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045530760"/>
        <c:axId val="-2045556296"/>
      </c:barChart>
      <c:catAx>
        <c:axId val="-2045530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556296"/>
        <c:crosses val="autoZero"/>
        <c:auto val="1"/>
        <c:lblAlgn val="ctr"/>
        <c:lblOffset val="100"/>
        <c:noMultiLvlLbl val="0"/>
      </c:catAx>
      <c:valAx>
        <c:axId val="-204555629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-204553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Experiential</a:t>
            </a:r>
            <a:r>
              <a:rPr lang="en-US" sz="1000" baseline="0" dirty="0"/>
              <a:t> </a:t>
            </a:r>
          </a:p>
          <a:p>
            <a:pPr>
              <a:defRPr sz="1000"/>
            </a:pPr>
            <a:r>
              <a:rPr lang="en-US" sz="1000" baseline="0" dirty="0"/>
              <a:t>Interests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6617417141502232"/>
          <c:y val="0.11904761904761904"/>
          <c:w val="0.49498934244227261"/>
          <c:h val="0.78492750906136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Experiential Interests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Top Grades</c:v>
                </c:pt>
                <c:pt idx="1">
                  <c:v>Female</c:v>
                </c:pt>
                <c:pt idx="2">
                  <c:v>Asian/Asian-American</c:v>
                </c:pt>
                <c:pt idx="3">
                  <c:v>Black/African-American</c:v>
                </c:pt>
                <c:pt idx="4">
                  <c:v>Latino/Hispanic</c:v>
                </c:pt>
                <c:pt idx="5">
                  <c:v>White/Caucasian</c:v>
                </c:pt>
                <c:pt idx="6">
                  <c:v>Less than $40K</c:v>
                </c:pt>
                <c:pt idx="7">
                  <c:v>First Generation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0.21320698845130001</c:v>
                </c:pt>
                <c:pt idx="1">
                  <c:v>0.21385557941039998</c:v>
                </c:pt>
                <c:pt idx="2">
                  <c:v>0.21471363527440002</c:v>
                </c:pt>
                <c:pt idx="3">
                  <c:v>0.21075604052999999</c:v>
                </c:pt>
                <c:pt idx="4">
                  <c:v>0.22611036339169999</c:v>
                </c:pt>
                <c:pt idx="5">
                  <c:v>0.1997074158821</c:v>
                </c:pt>
                <c:pt idx="6">
                  <c:v>0.2191235059761</c:v>
                </c:pt>
                <c:pt idx="7">
                  <c:v>0.22530981887509999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1-4CD5-8FEE-6682C312B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5494728"/>
        <c:axId val="325495120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5">
                  <a:alpha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472222222222239E-2"/>
                  <c:y val="-2.77777777777777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1-4CD5-8FEE-6682C312BDF2}"/>
                </c:ext>
              </c:extLst>
            </c:dLbl>
            <c:dLbl>
              <c:idx val="8"/>
              <c:layout>
                <c:manualLayout>
                  <c:x val="-3.4722222222222224E-2"/>
                  <c:y val="-2.38095238095238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31-4CD5-8FEE-6682C312B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Sheet1!$C$2:$C$9</c:f>
              <c:numCache>
                <c:formatCode>0%</c:formatCode>
                <c:ptCount val="8"/>
                <c:pt idx="0">
                  <c:v>0.21</c:v>
                </c:pt>
                <c:pt idx="1">
                  <c:v>0.21</c:v>
                </c:pt>
                <c:pt idx="2">
                  <c:v>0.21</c:v>
                </c:pt>
                <c:pt idx="3">
                  <c:v>0.21</c:v>
                </c:pt>
                <c:pt idx="4">
                  <c:v>0.21</c:v>
                </c:pt>
                <c:pt idx="5">
                  <c:v>0.21</c:v>
                </c:pt>
                <c:pt idx="6">
                  <c:v>0.21</c:v>
                </c:pt>
                <c:pt idx="7">
                  <c:v>0.21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31-4CD5-8FEE-6682C312B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62640"/>
        <c:axId val="325496296"/>
      </c:scatterChart>
      <c:catAx>
        <c:axId val="325494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495120"/>
        <c:crosses val="autoZero"/>
        <c:auto val="1"/>
        <c:lblAlgn val="ctr"/>
        <c:lblOffset val="100"/>
        <c:noMultiLvlLbl val="0"/>
      </c:catAx>
      <c:valAx>
        <c:axId val="325495120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5494728"/>
        <c:crosses val="autoZero"/>
        <c:crossBetween val="between"/>
      </c:valAx>
      <c:valAx>
        <c:axId val="325496296"/>
        <c:scaling>
          <c:orientation val="minMax"/>
          <c:max val="8"/>
          <c:min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324262640"/>
        <c:crosses val="max"/>
        <c:crossBetween val="midCat"/>
      </c:valAx>
      <c:valAx>
        <c:axId val="32426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25496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15"/>
                <c:pt idx="0">
                  <c:v>High-quality</c:v>
                </c:pt>
                <c:pt idx="1">
                  <c:v>Religious</c:v>
                </c:pt>
                <c:pt idx="2">
                  <c:v>Friendly/Inclusive</c:v>
                </c:pt>
                <c:pt idx="3">
                  <c:v>Well-known</c:v>
                </c:pt>
                <c:pt idx="4">
                  <c:v>Intelligent/Intellectual</c:v>
                </c:pt>
                <c:pt idx="5">
                  <c:v>Fun/Exciting</c:v>
                </c:pt>
                <c:pt idx="6">
                  <c:v>Well-rounded/balanced</c:v>
                </c:pt>
                <c:pt idx="7">
                  <c:v>Career-minded</c:v>
                </c:pt>
                <c:pt idx="8">
                  <c:v>Athletics</c:v>
                </c:pt>
                <c:pt idx="9">
                  <c:v>Comfortable</c:v>
                </c:pt>
                <c:pt idx="10">
                  <c:v>Community-oriented</c:v>
                </c:pt>
                <c:pt idx="11">
                  <c:v>“Spirit” school</c:v>
                </c:pt>
                <c:pt idx="12">
                  <c:v>Challenging</c:v>
                </c:pt>
                <c:pt idx="13">
                  <c:v>Unique</c:v>
                </c:pt>
                <c:pt idx="14">
                  <c:v>Diverse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15"/>
                <c:pt idx="0">
                  <c:v>0.34080370942810001</c:v>
                </c:pt>
                <c:pt idx="1">
                  <c:v>0.31993817619780002</c:v>
                </c:pt>
                <c:pt idx="2">
                  <c:v>0.31221020092740004</c:v>
                </c:pt>
                <c:pt idx="3">
                  <c:v>0.2789799072643</c:v>
                </c:pt>
                <c:pt idx="4">
                  <c:v>0.25734157650699996</c:v>
                </c:pt>
                <c:pt idx="5">
                  <c:v>0.23338485316849999</c:v>
                </c:pt>
                <c:pt idx="6">
                  <c:v>0.2272024729521</c:v>
                </c:pt>
                <c:pt idx="7">
                  <c:v>0.22488408037089999</c:v>
                </c:pt>
                <c:pt idx="8">
                  <c:v>0.20247295208659999</c:v>
                </c:pt>
                <c:pt idx="9">
                  <c:v>0.19938176197840002</c:v>
                </c:pt>
                <c:pt idx="10">
                  <c:v>0.1986089644513</c:v>
                </c:pt>
                <c:pt idx="11">
                  <c:v>0.15687789799070001</c:v>
                </c:pt>
                <c:pt idx="12">
                  <c:v>0.1414219474498</c:v>
                </c:pt>
                <c:pt idx="13">
                  <c:v>0.1383307573416</c:v>
                </c:pt>
                <c:pt idx="14">
                  <c:v>0.12751159196290002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B-4C7D-8690-EB588D432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41298368"/>
        <c:axId val="841299024"/>
      </c:barChart>
      <c:catAx>
        <c:axId val="841298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299024"/>
        <c:crosses val="autoZero"/>
        <c:auto val="1"/>
        <c:lblAlgn val="ctr"/>
        <c:lblOffset val="100"/>
        <c:noMultiLvlLbl val="0"/>
      </c:catAx>
      <c:valAx>
        <c:axId val="841299024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84129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27106698128688E-2"/>
          <c:y val="1.1900692201199815E-2"/>
          <c:w val="0.93034993391509702"/>
          <c:h val="0.92618777253697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Which of the following words do you most associate with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High-quality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7A-4257-A619-2C59122052FD}"/>
                </c:ext>
              </c:extLst>
            </c:dLbl>
            <c:dLbl>
              <c:idx val="1"/>
              <c:layout>
                <c:manualLayout>
                  <c:x val="-3.4672653296127119E-3"/>
                  <c:y val="4.68850946008305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Religious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7A-4257-A619-2C59122052FD}"/>
                </c:ext>
              </c:extLst>
            </c:dLbl>
            <c:dLbl>
              <c:idx val="2"/>
              <c:layout>
                <c:manualLayout>
                  <c:x val="-2.7738122636901823E-2"/>
                  <c:y val="4.37594216274419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Friendly/Inclusive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7A-4257-A619-2C59122052F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Well-known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7A-4257-A619-2C59122052FD}"/>
                </c:ext>
              </c:extLst>
            </c:dLbl>
            <c:dLbl>
              <c:idx val="4"/>
              <c:layout>
                <c:manualLayout>
                  <c:x val="-5.3742612608997035E-2"/>
                  <c:y val="4.68850946008306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Intelligent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7682280554184"/>
                      <c:h val="4.53847715736040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17A-4257-A619-2C59122052FD}"/>
                </c:ext>
              </c:extLst>
            </c:dLbl>
            <c:dLbl>
              <c:idx val="5"/>
              <c:layout>
                <c:manualLayout>
                  <c:x val="1.7336326648062289E-3"/>
                  <c:y val="-2.18797108137209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Fun/Exciting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7A-4257-A619-2C59122052FD}"/>
                </c:ext>
              </c:extLst>
            </c:dLbl>
            <c:dLbl>
              <c:idx val="6"/>
              <c:layout>
                <c:manualLayout>
                  <c:x val="-0.229385606043853"/>
                  <c:y val="-4.37592985694509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Well-rounded/balanced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2321143029061"/>
                      <c:h val="6.4138809413936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17A-4257-A619-2C59122052FD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Career-minded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7A-4257-A619-2C59122052FD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Athletics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7A-4257-A619-2C59122052FD}"/>
                </c:ext>
              </c:extLst>
            </c:dLbl>
            <c:dLbl>
              <c:idx val="9"/>
              <c:layout>
                <c:manualLayout>
                  <c:x val="-1.2713159345078332E-16"/>
                  <c:y val="-3.12567297338871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Comfortable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7A-4257-A619-2C59122052FD}"/>
                </c:ext>
              </c:extLst>
            </c:dLbl>
            <c:dLbl>
              <c:idx val="10"/>
              <c:layout>
                <c:manualLayout>
                  <c:x val="-0.22667247092343104"/>
                  <c:y val="-3.12567297338871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Community-oriented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7A-4257-A619-2C59122052FD}"/>
                </c:ext>
              </c:extLst>
            </c:dLbl>
            <c:dLbl>
              <c:idx val="11"/>
              <c:layout>
                <c:manualLayout>
                  <c:x val="-1.5602693983257204E-2"/>
                  <c:y val="-2.18797108137209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“Spirit” school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7A-4257-A619-2C59122052FD}"/>
                </c:ext>
              </c:extLst>
            </c:dLbl>
            <c:dLbl>
              <c:idx val="1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Challenging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7A-4257-A619-2C59122052FD}"/>
                </c:ext>
              </c:extLst>
            </c:dLbl>
            <c:dLbl>
              <c:idx val="13"/>
              <c:layout>
                <c:manualLayout>
                  <c:x val="-7.4416250390067482E-2"/>
                  <c:y val="-4.68850946008306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Unique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17A-4257-A619-2C59122052FD}"/>
                </c:ext>
              </c:extLst>
            </c:dLbl>
            <c:dLbl>
              <c:idx val="1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Diverse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17A-4257-A619-2C59122052FD}"/>
                </c:ext>
              </c:extLst>
            </c:dLbl>
            <c:dLbl>
              <c:idx val="15"/>
              <c:layout>
                <c:manualLayout>
                  <c:x val="-0.23306957545656651"/>
                  <c:y val="-1.87540378403323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Prestigious/Selective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99961614369659"/>
                      <c:h val="9.5395539147823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E17A-4257-A619-2C59122052FD}"/>
                </c:ext>
              </c:extLst>
            </c:dLbl>
            <c:dLbl>
              <c:idx val="1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Value-for-the-money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7A-4257-A619-2C59122052FD}"/>
                </c:ext>
              </c:extLst>
            </c:dLbl>
            <c:dLbl>
              <c:idx val="1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Hands-on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17A-4257-A619-2C59122052FD}"/>
                </c:ext>
              </c:extLst>
            </c:dLbl>
            <c:dLbl>
              <c:idx val="18"/>
              <c:layout>
                <c:manualLayout>
                  <c:x val="8.66816332403171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Traditional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17A-4257-A619-2C59122052FD}"/>
                </c:ext>
              </c:extLst>
            </c:dLbl>
            <c:dLbl>
              <c:idx val="1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Familiar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7A-4257-A619-2C59122052FD}"/>
                </c:ext>
              </c:extLst>
            </c:dLbl>
            <c:dLbl>
              <c:idx val="2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Dynamic/Energetic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7A-4257-A619-2C59122052FD}"/>
                </c:ext>
              </c:extLst>
            </c:dLbl>
            <c:dLbl>
              <c:idx val="2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Affordable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17A-4257-A619-2C59122052FD}"/>
                </c:ext>
              </c:extLst>
            </c:dLbl>
            <c:dLbl>
              <c:idx val="2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003359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None / don’t know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0033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17A-4257-A619-2C5912205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Sheet1!$B$2:$B$30</c:f>
              <c:numCache>
                <c:formatCode>0.00</c:formatCode>
                <c:ptCount val="29"/>
                <c:pt idx="0">
                  <c:v>-2.7937997447340002E-3</c:v>
                </c:pt>
                <c:pt idx="1">
                  <c:v>0.1724038666354</c:v>
                </c:pt>
                <c:pt idx="2">
                  <c:v>0.14302855479650001</c:v>
                </c:pt>
                <c:pt idx="3">
                  <c:v>-0.14114871911499999</c:v>
                </c:pt>
                <c:pt idx="4">
                  <c:v>-2.7050241288700001E-2</c:v>
                </c:pt>
                <c:pt idx="5">
                  <c:v>0.1294315871909</c:v>
                </c:pt>
                <c:pt idx="6">
                  <c:v>0.1007561929282</c:v>
                </c:pt>
                <c:pt idx="7">
                  <c:v>-0.26456798037009999</c:v>
                </c:pt>
                <c:pt idx="8">
                  <c:v>-0.1284619388362</c:v>
                </c:pt>
                <c:pt idx="9">
                  <c:v>0.13765870899640001</c:v>
                </c:pt>
                <c:pt idx="10">
                  <c:v>6.5194097122030004E-2</c:v>
                </c:pt>
                <c:pt idx="11">
                  <c:v>7.4663338246560004E-2</c:v>
                </c:pt>
                <c:pt idx="12">
                  <c:v>-0.1045938627103</c:v>
                </c:pt>
                <c:pt idx="13">
                  <c:v>9.3335413783529997E-2</c:v>
                </c:pt>
                <c:pt idx="14">
                  <c:v>-0.1341529914014</c:v>
                </c:pt>
                <c:pt idx="15">
                  <c:v>6.5886601117729995E-2</c:v>
                </c:pt>
                <c:pt idx="16">
                  <c:v>2.306092987639E-2</c:v>
                </c:pt>
                <c:pt idx="17">
                  <c:v>-0.1989882001271</c:v>
                </c:pt>
                <c:pt idx="18">
                  <c:v>-2.2970165214510001E-2</c:v>
                </c:pt>
                <c:pt idx="19">
                  <c:v>-0.26595599623549998</c:v>
                </c:pt>
                <c:pt idx="20">
                  <c:v>3.451836710042E-2</c:v>
                </c:pt>
                <c:pt idx="21">
                  <c:v>-0.1180929679153</c:v>
                </c:pt>
                <c:pt idx="22">
                  <c:v>-0.24216222553569999</c:v>
                </c:pt>
                <c:pt idx="23">
                  <c:v>8.3727057798020005E-2</c:v>
                </c:pt>
                <c:pt idx="24">
                  <c:v>0.1801543563504</c:v>
                </c:pt>
                <c:pt idx="25">
                  <c:v>1.7157948815750002E-2</c:v>
                </c:pt>
                <c:pt idx="26">
                  <c:v>-7.6464201485589994E-2</c:v>
                </c:pt>
                <c:pt idx="27">
                  <c:v>-0.14135343625249999</c:v>
                </c:pt>
                <c:pt idx="28">
                  <c:v>-0.1506419701302</c:v>
                </c:pt>
              </c:numCache>
            </c:numRef>
          </c:xVal>
          <c:yVal>
            <c:numRef>
              <c:f>Sheet1!$C$2:$C$30</c:f>
              <c:numCache>
                <c:formatCode>0.00</c:formatCode>
                <c:ptCount val="29"/>
                <c:pt idx="0">
                  <c:v>-0.1785384524577</c:v>
                </c:pt>
                <c:pt idx="1">
                  <c:v>-3.9751197492259999E-2</c:v>
                </c:pt>
                <c:pt idx="2">
                  <c:v>2.8887893376350002E-4</c:v>
                </c:pt>
                <c:pt idx="3">
                  <c:v>-2.3076627835210001E-2</c:v>
                </c:pt>
                <c:pt idx="4">
                  <c:v>-7.4009364180639997E-2</c:v>
                </c:pt>
                <c:pt idx="5">
                  <c:v>0.1477184793595</c:v>
                </c:pt>
                <c:pt idx="6">
                  <c:v>-1.169232112003E-2</c:v>
                </c:pt>
                <c:pt idx="7">
                  <c:v>-1.7818020194189999E-3</c:v>
                </c:pt>
                <c:pt idx="8">
                  <c:v>4.280056189828E-2</c:v>
                </c:pt>
                <c:pt idx="9">
                  <c:v>6.9638585314040005E-2</c:v>
                </c:pt>
                <c:pt idx="10">
                  <c:v>-3.422116345265E-2</c:v>
                </c:pt>
                <c:pt idx="11">
                  <c:v>3.9376404669480003E-2</c:v>
                </c:pt>
                <c:pt idx="12">
                  <c:v>0.17650588230600001</c:v>
                </c:pt>
                <c:pt idx="13">
                  <c:v>0.13843687012940001</c:v>
                </c:pt>
                <c:pt idx="14">
                  <c:v>8.9343134680359995E-2</c:v>
                </c:pt>
                <c:pt idx="15">
                  <c:v>3.9967836844250003E-2</c:v>
                </c:pt>
                <c:pt idx="16">
                  <c:v>-0.2296953682026</c:v>
                </c:pt>
                <c:pt idx="17">
                  <c:v>-0.1057331519638</c:v>
                </c:pt>
                <c:pt idx="18">
                  <c:v>-3.9645945551639999E-2</c:v>
                </c:pt>
                <c:pt idx="19">
                  <c:v>-9.6947907662759999E-2</c:v>
                </c:pt>
                <c:pt idx="20">
                  <c:v>-5.8902980387780003E-2</c:v>
                </c:pt>
                <c:pt idx="21">
                  <c:v>0.19101736320980001</c:v>
                </c:pt>
                <c:pt idx="22">
                  <c:v>0.26604963711629998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7A-4257-A619-2C59122052FD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Student Mindsets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23"/>
              <c:layout>
                <c:manualLayout>
                  <c:x val="-0.17364938412358316"/>
                  <c:y val="-4.375942162744193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/>
                        </a:solidFill>
                      </a:rPr>
                      <a:t>Exploration and Meaning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17A-4257-A619-2C59122052FD}"/>
                </c:ext>
              </c:extLst>
            </c:dLbl>
            <c:dLbl>
              <c:idx val="24"/>
              <c:layout>
                <c:manualLayout>
                  <c:x val="0"/>
                  <c:y val="-5.043630210736815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/>
                        </a:solidFill>
                      </a:rPr>
                      <a:t>Social Focus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17A-4257-A619-2C59122052FD}"/>
                </c:ext>
              </c:extLst>
            </c:dLbl>
            <c:dLbl>
              <c:idx val="25"/>
              <c:layout>
                <c:manualLayout>
                  <c:x val="-2.0803591977676273E-2"/>
                  <c:y val="9.377018920166128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/>
                        </a:solidFill>
                      </a:rPr>
                      <a:t>Grad School Bound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17A-4257-A619-2C59122052FD}"/>
                </c:ext>
              </c:extLst>
            </c:dLbl>
            <c:dLbl>
              <c:idx val="26"/>
              <c:layout>
                <c:manualLayout>
                  <c:x val="-0.10921885788280043"/>
                  <c:y val="0.10002153514843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/>
                        </a:solidFill>
                      </a:rPr>
                      <a:t>Career through Academics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17A-4257-A619-2C59122052FD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/>
                        </a:solidFill>
                      </a:rPr>
                      <a:t>Experiential Interests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17A-4257-A619-2C59122052FD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5"/>
                        </a:solidFill>
                      </a:rPr>
                      <a:t>Career Pragmatists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17A-4257-A619-2C5912205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Sheet1!$B$2:$B$30</c:f>
              <c:numCache>
                <c:formatCode>0.00</c:formatCode>
                <c:ptCount val="29"/>
                <c:pt idx="0">
                  <c:v>-2.7937997447340002E-3</c:v>
                </c:pt>
                <c:pt idx="1">
                  <c:v>0.1724038666354</c:v>
                </c:pt>
                <c:pt idx="2">
                  <c:v>0.14302855479650001</c:v>
                </c:pt>
                <c:pt idx="3">
                  <c:v>-0.14114871911499999</c:v>
                </c:pt>
                <c:pt idx="4">
                  <c:v>-2.7050241288700001E-2</c:v>
                </c:pt>
                <c:pt idx="5">
                  <c:v>0.1294315871909</c:v>
                </c:pt>
                <c:pt idx="6">
                  <c:v>0.1007561929282</c:v>
                </c:pt>
                <c:pt idx="7">
                  <c:v>-0.26456798037009999</c:v>
                </c:pt>
                <c:pt idx="8">
                  <c:v>-0.1284619388362</c:v>
                </c:pt>
                <c:pt idx="9">
                  <c:v>0.13765870899640001</c:v>
                </c:pt>
                <c:pt idx="10">
                  <c:v>6.5194097122030004E-2</c:v>
                </c:pt>
                <c:pt idx="11">
                  <c:v>7.4663338246560004E-2</c:v>
                </c:pt>
                <c:pt idx="12">
                  <c:v>-0.1045938627103</c:v>
                </c:pt>
                <c:pt idx="13">
                  <c:v>9.3335413783529997E-2</c:v>
                </c:pt>
                <c:pt idx="14">
                  <c:v>-0.1341529914014</c:v>
                </c:pt>
                <c:pt idx="15">
                  <c:v>6.5886601117729995E-2</c:v>
                </c:pt>
                <c:pt idx="16">
                  <c:v>2.306092987639E-2</c:v>
                </c:pt>
                <c:pt idx="17">
                  <c:v>-0.1989882001271</c:v>
                </c:pt>
                <c:pt idx="18">
                  <c:v>-2.2970165214510001E-2</c:v>
                </c:pt>
                <c:pt idx="19">
                  <c:v>-0.26595599623549998</c:v>
                </c:pt>
                <c:pt idx="20">
                  <c:v>3.451836710042E-2</c:v>
                </c:pt>
                <c:pt idx="21">
                  <c:v>-0.1180929679153</c:v>
                </c:pt>
                <c:pt idx="22">
                  <c:v>-0.24216222553569999</c:v>
                </c:pt>
                <c:pt idx="23">
                  <c:v>8.3727057798020005E-2</c:v>
                </c:pt>
                <c:pt idx="24">
                  <c:v>0.1801543563504</c:v>
                </c:pt>
                <c:pt idx="25">
                  <c:v>1.7157948815750002E-2</c:v>
                </c:pt>
                <c:pt idx="26">
                  <c:v>-7.6464201485589994E-2</c:v>
                </c:pt>
                <c:pt idx="27">
                  <c:v>-0.14135343625249999</c:v>
                </c:pt>
                <c:pt idx="28">
                  <c:v>-0.1506419701302</c:v>
                </c:pt>
              </c:numCache>
            </c:numRef>
          </c:xVal>
          <c:yVal>
            <c:numRef>
              <c:f>Sheet1!$D$2:$D$30</c:f>
              <c:numCache>
                <c:formatCode>General</c:formatCode>
                <c:ptCount val="29"/>
                <c:pt idx="23" formatCode="0.00">
                  <c:v>8.3718798165379998E-2</c:v>
                </c:pt>
                <c:pt idx="24" formatCode="0.00">
                  <c:v>1.97137724608E-3</c:v>
                </c:pt>
                <c:pt idx="25" formatCode="0.00">
                  <c:v>-7.6717822264750005E-2</c:v>
                </c:pt>
                <c:pt idx="26" formatCode="0.00">
                  <c:v>-0.1005330572167</c:v>
                </c:pt>
                <c:pt idx="27" formatCode="0.00">
                  <c:v>-6.3983947628670004E-2</c:v>
                </c:pt>
                <c:pt idx="28" formatCode="0.00">
                  <c:v>0.23803806277680001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7A-4257-A619-2C5912205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0514128"/>
        <c:axId val="670514456"/>
      </c:scatterChart>
      <c:valAx>
        <c:axId val="670514128"/>
        <c:scaling>
          <c:orientation val="minMax"/>
          <c:max val="0.2"/>
          <c:min val="-0.28000000000000003"/>
        </c:scaling>
        <c:delete val="1"/>
        <c:axPos val="b"/>
        <c:numFmt formatCode="General" sourceLinked="0"/>
        <c:majorTickMark val="none"/>
        <c:minorTickMark val="none"/>
        <c:tickLblPos val="nextTo"/>
        <c:crossAx val="670514456"/>
        <c:crosses val="autoZero"/>
        <c:crossBetween val="midCat"/>
      </c:valAx>
      <c:valAx>
        <c:axId val="670514456"/>
        <c:scaling>
          <c:orientation val="minMax"/>
          <c:max val="0.28000000000000003"/>
          <c:min val="-0.25"/>
        </c:scaling>
        <c:delete val="1"/>
        <c:axPos val="l"/>
        <c:numFmt formatCode="General" sourceLinked="0"/>
        <c:majorTickMark val="none"/>
        <c:minorTickMark val="none"/>
        <c:tickLblPos val="nextTo"/>
        <c:crossAx val="670514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Career through</a:t>
            </a:r>
            <a:r>
              <a:rPr lang="en-US" sz="1000" baseline="0" dirty="0"/>
              <a:t> Academics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23651210265384"/>
          <c:y val="0.11904761904761904"/>
          <c:w val="0.85492636337124528"/>
          <c:h val="0.78492750906136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Career through Academics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Top Grades</c:v>
                </c:pt>
                <c:pt idx="1">
                  <c:v>Female</c:v>
                </c:pt>
                <c:pt idx="2">
                  <c:v>Asian/Asian-American</c:v>
                </c:pt>
                <c:pt idx="3">
                  <c:v>Black/African-American</c:v>
                </c:pt>
                <c:pt idx="4">
                  <c:v>Latino/Hispanic</c:v>
                </c:pt>
                <c:pt idx="5">
                  <c:v>White/Caucasian</c:v>
                </c:pt>
                <c:pt idx="6">
                  <c:v>Less than $40K</c:v>
                </c:pt>
                <c:pt idx="7">
                  <c:v>First Generation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0.1607936037903</c:v>
                </c:pt>
                <c:pt idx="1">
                  <c:v>0.1304131538985</c:v>
                </c:pt>
                <c:pt idx="2">
                  <c:v>0.1224538701174</c:v>
                </c:pt>
                <c:pt idx="3">
                  <c:v>0.1049103663289</c:v>
                </c:pt>
                <c:pt idx="4">
                  <c:v>9.4347240915210004E-2</c:v>
                </c:pt>
                <c:pt idx="5">
                  <c:v>0.1865786413594</c:v>
                </c:pt>
                <c:pt idx="6">
                  <c:v>0.1129083665339</c:v>
                </c:pt>
                <c:pt idx="7">
                  <c:v>0.1336034318398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9-4C4C-801C-FC39B4828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5494728"/>
        <c:axId val="325495120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5">
                  <a:alpha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5.7870370370370197E-2"/>
                  <c:y val="-2.77777777777777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4259259259259"/>
                      <c:h val="7.212641342843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09-4C4C-801C-FC39B482841E}"/>
                </c:ext>
              </c:extLst>
            </c:dLbl>
            <c:dLbl>
              <c:idx val="8"/>
              <c:layout>
                <c:manualLayout>
                  <c:x val="-3.4722222222222224E-2"/>
                  <c:y val="-2.38095238095238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9-4C4C-801C-FC39B4828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Sheet1!$C$2:$C$9</c:f>
              <c:numCache>
                <c:formatCode>0%</c:formatCode>
                <c:ptCount val="8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009-4C4C-801C-FC39B4828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62640"/>
        <c:axId val="325496296"/>
      </c:scatterChart>
      <c:catAx>
        <c:axId val="325494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495120"/>
        <c:crosses val="autoZero"/>
        <c:auto val="1"/>
        <c:lblAlgn val="ctr"/>
        <c:lblOffset val="100"/>
        <c:noMultiLvlLbl val="0"/>
      </c:catAx>
      <c:valAx>
        <c:axId val="325495120"/>
        <c:scaling>
          <c:orientation val="minMax"/>
          <c:max val="0.30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5494728"/>
        <c:crosses val="autoZero"/>
        <c:crossBetween val="between"/>
      </c:valAx>
      <c:valAx>
        <c:axId val="325496296"/>
        <c:scaling>
          <c:orientation val="minMax"/>
          <c:max val="8"/>
          <c:min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324262640"/>
        <c:crosses val="max"/>
        <c:crossBetween val="midCat"/>
      </c:valAx>
      <c:valAx>
        <c:axId val="32426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25496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Grad</a:t>
            </a:r>
            <a:r>
              <a:rPr lang="en-US" sz="1000" baseline="0" dirty="0"/>
              <a:t> School Bound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23651210265384"/>
          <c:y val="0.11904761904761904"/>
          <c:w val="0.85492636337124528"/>
          <c:h val="0.78492750906136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 School Bound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5497849227179936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7037037037038"/>
                      <c:h val="7.212641342843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101-429F-90EE-FBC4D5CE032E}"/>
                </c:ext>
              </c:extLst>
            </c:dLbl>
            <c:dLbl>
              <c:idx val="2"/>
              <c:layout>
                <c:manualLayout>
                  <c:x val="-0.45115230387868183"/>
                  <c:y val="3.04459322196823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7407407407404"/>
                      <c:h val="7.212641342843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101-429F-90EE-FBC4D5CE0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Top Grades</c:v>
                </c:pt>
                <c:pt idx="1">
                  <c:v>Female</c:v>
                </c:pt>
                <c:pt idx="2">
                  <c:v>Asian/Asian-American</c:v>
                </c:pt>
                <c:pt idx="3">
                  <c:v>Black/African-American</c:v>
                </c:pt>
                <c:pt idx="4">
                  <c:v>Latino/Hispanic</c:v>
                </c:pt>
                <c:pt idx="5">
                  <c:v>White/Caucasian</c:v>
                </c:pt>
                <c:pt idx="6">
                  <c:v>Less than $40K</c:v>
                </c:pt>
                <c:pt idx="7">
                  <c:v>First Generation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0.1973645247261</c:v>
                </c:pt>
                <c:pt idx="1">
                  <c:v>9.6978583023509993E-2</c:v>
                </c:pt>
                <c:pt idx="2">
                  <c:v>0.17038102084830001</c:v>
                </c:pt>
                <c:pt idx="3">
                  <c:v>5.7209664848010003E-2</c:v>
                </c:pt>
                <c:pt idx="4">
                  <c:v>6.7160161507399993E-2</c:v>
                </c:pt>
                <c:pt idx="5">
                  <c:v>0.12224764619829999</c:v>
                </c:pt>
                <c:pt idx="6">
                  <c:v>7.0597609561749999E-2</c:v>
                </c:pt>
                <c:pt idx="7">
                  <c:v>6.9065776930409994E-2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1-429F-90EE-FBC4D5CE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5494728"/>
        <c:axId val="325495120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5">
                  <a:alpha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5.7870370370370197E-2"/>
                  <c:y val="-2.777777777777778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34259259259259"/>
                      <c:h val="7.212641342843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01-429F-90EE-FBC4D5CE032E}"/>
                </c:ext>
              </c:extLst>
            </c:dLbl>
            <c:dLbl>
              <c:idx val="8"/>
              <c:layout>
                <c:manualLayout>
                  <c:x val="-3.4722222222222224E-2"/>
                  <c:y val="-2.38095238095238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01-429F-90EE-FBC4D5CE0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Sheet1!$C$2:$C$9</c:f>
              <c:numCache>
                <c:formatCode>0%</c:formatCode>
                <c:ptCount val="8"/>
                <c:pt idx="0">
                  <c:v>0.11</c:v>
                </c:pt>
                <c:pt idx="1">
                  <c:v>0.11</c:v>
                </c:pt>
                <c:pt idx="2">
                  <c:v>0.11</c:v>
                </c:pt>
                <c:pt idx="3">
                  <c:v>0.11</c:v>
                </c:pt>
                <c:pt idx="4">
                  <c:v>0.11</c:v>
                </c:pt>
                <c:pt idx="5">
                  <c:v>0.11</c:v>
                </c:pt>
                <c:pt idx="6">
                  <c:v>0.11</c:v>
                </c:pt>
                <c:pt idx="7">
                  <c:v>0.11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101-429F-90EE-FBC4D5CE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62640"/>
        <c:axId val="325496296"/>
      </c:scatterChart>
      <c:catAx>
        <c:axId val="325494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495120"/>
        <c:crosses val="autoZero"/>
        <c:auto val="1"/>
        <c:lblAlgn val="ctr"/>
        <c:lblOffset val="100"/>
        <c:noMultiLvlLbl val="0"/>
      </c:catAx>
      <c:valAx>
        <c:axId val="325495120"/>
        <c:scaling>
          <c:orientation val="minMax"/>
          <c:max val="0.30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5494728"/>
        <c:crosses val="autoZero"/>
        <c:crossBetween val="between"/>
      </c:valAx>
      <c:valAx>
        <c:axId val="325496296"/>
        <c:scaling>
          <c:orientation val="minMax"/>
          <c:max val="8"/>
          <c:min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324262640"/>
        <c:crosses val="max"/>
        <c:crossBetween val="midCat"/>
      </c:valAx>
      <c:valAx>
        <c:axId val="32426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25496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Exploration and Meaning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19816272965877"/>
          <c:y val="0.11904761904761904"/>
          <c:w val="0.81896471274424043"/>
          <c:h val="0.78492750906136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Exploration and Meaning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Top Grades</c:v>
                </c:pt>
                <c:pt idx="1">
                  <c:v>Female</c:v>
                </c:pt>
                <c:pt idx="2">
                  <c:v>Asian/Asian-American</c:v>
                </c:pt>
                <c:pt idx="3">
                  <c:v>Black/African-American</c:v>
                </c:pt>
                <c:pt idx="4">
                  <c:v>Latino/Hispanic</c:v>
                </c:pt>
                <c:pt idx="5">
                  <c:v>White/Caucasian</c:v>
                </c:pt>
                <c:pt idx="6">
                  <c:v>Less than $40K</c:v>
                </c:pt>
                <c:pt idx="7">
                  <c:v>First Generation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0.1452472608824</c:v>
                </c:pt>
                <c:pt idx="1">
                  <c:v>0.1428234801278</c:v>
                </c:pt>
                <c:pt idx="2">
                  <c:v>0.16391085549959999</c:v>
                </c:pt>
                <c:pt idx="3">
                  <c:v>0.16523772408420001</c:v>
                </c:pt>
                <c:pt idx="4">
                  <c:v>0.16500672947510001</c:v>
                </c:pt>
                <c:pt idx="5">
                  <c:v>0.10709328932069999</c:v>
                </c:pt>
                <c:pt idx="6">
                  <c:v>0.15888446215140001</c:v>
                </c:pt>
                <c:pt idx="7">
                  <c:v>0.13970448045760001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A-485D-9720-77D0D3FBB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25494728"/>
        <c:axId val="325495120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5">
                  <a:alpha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3.4722222222222224E-2"/>
                  <c:y val="1.180199404074816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12962962962962"/>
                      <c:h val="7.21264134284301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CA-485D-9720-77D0D3FBB98A}"/>
                </c:ext>
              </c:extLst>
            </c:dLbl>
            <c:dLbl>
              <c:idx val="8"/>
              <c:layout>
                <c:manualLayout>
                  <c:x val="-3.4722222222222224E-2"/>
                  <c:y val="-2.38095238095238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CA-485D-9720-77D0D3FBB9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Sheet1!$C$2:$C$9</c:f>
              <c:numCache>
                <c:formatCode>0%</c:formatCode>
                <c:ptCount val="8"/>
                <c:pt idx="0">
                  <c:v>0.13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0.13</c:v>
                </c:pt>
                <c:pt idx="5">
                  <c:v>0.13</c:v>
                </c:pt>
                <c:pt idx="6">
                  <c:v>0.13</c:v>
                </c:pt>
                <c:pt idx="7">
                  <c:v>0.13</c:v>
                </c:pt>
              </c:numCache>
            </c:numRef>
          </c:xVal>
          <c:yVal>
            <c:numRef>
              <c:f>Sheet1!$E$2:$E$9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CA-485D-9720-77D0D3FBB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262640"/>
        <c:axId val="325496296"/>
      </c:scatterChart>
      <c:catAx>
        <c:axId val="325494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5495120"/>
        <c:crosses val="autoZero"/>
        <c:auto val="1"/>
        <c:lblAlgn val="ctr"/>
        <c:lblOffset val="100"/>
        <c:noMultiLvlLbl val="0"/>
      </c:catAx>
      <c:valAx>
        <c:axId val="325495120"/>
        <c:scaling>
          <c:orientation val="minMax"/>
          <c:max val="0.30000000000000004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25494728"/>
        <c:crosses val="autoZero"/>
        <c:crossBetween val="between"/>
      </c:valAx>
      <c:valAx>
        <c:axId val="325496296"/>
        <c:scaling>
          <c:orientation val="minMax"/>
          <c:max val="8"/>
          <c:min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324262640"/>
        <c:crosses val="max"/>
        <c:crossBetween val="midCat"/>
      </c:valAx>
      <c:valAx>
        <c:axId val="3242626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25496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91038619902268"/>
          <c:y val="3.2235123963318874E-2"/>
          <c:w val="0.85131862667633706"/>
          <c:h val="0.726476320220998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Experiential Interests</c:v>
                </c:pt>
              </c:strCache>
            </c:strRef>
          </c:tx>
          <c:spPr>
            <a:solidFill>
              <a:srgbClr val="003359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Not access</c:v>
                </c:pt>
                <c:pt idx="1">
                  <c:v>One factor</c:v>
                </c:pt>
                <c:pt idx="2">
                  <c:v>Two factors</c:v>
                </c:pt>
                <c:pt idx="3">
                  <c:v>All factors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0.1705548842829</c:v>
                </c:pt>
                <c:pt idx="1">
                  <c:v>0.21020317035049998</c:v>
                </c:pt>
                <c:pt idx="2">
                  <c:v>0.22638045473799998</c:v>
                </c:pt>
                <c:pt idx="3">
                  <c:v>0.23672456575679998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8-4278-994B-D7F5F6569C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Career Pragmatists</c:v>
                </c:pt>
              </c:strCache>
            </c:strRef>
          </c:tx>
          <c:spPr>
            <a:solidFill>
              <a:srgbClr val="003359">
                <a:lumMod val="25000"/>
                <a:lumOff val="75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Not access</c:v>
                </c:pt>
                <c:pt idx="1">
                  <c:v>One factor</c:v>
                </c:pt>
                <c:pt idx="2">
                  <c:v>Two factors</c:v>
                </c:pt>
                <c:pt idx="3">
                  <c:v>All factors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8.8762896179940001E-2</c:v>
                </c:pt>
                <c:pt idx="1">
                  <c:v>0.1479124804644</c:v>
                </c:pt>
                <c:pt idx="2">
                  <c:v>0.20816268888580003</c:v>
                </c:pt>
                <c:pt idx="3">
                  <c:v>0.2759305210918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4278-994B-D7F5F6569C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Social Focus</c:v>
                </c:pt>
              </c:strCache>
            </c:strRef>
          </c:tx>
          <c:spPr>
            <a:solidFill>
              <a:srgbClr val="1E9D8B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Not access</c:v>
                </c:pt>
                <c:pt idx="1">
                  <c:v>One factor</c:v>
                </c:pt>
                <c:pt idx="2">
                  <c:v>Two factors</c:v>
                </c:pt>
                <c:pt idx="3">
                  <c:v>All factors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0.22873873036530001</c:v>
                </c:pt>
                <c:pt idx="1">
                  <c:v>0.19535610627370001</c:v>
                </c:pt>
                <c:pt idx="2">
                  <c:v>0.167349244457</c:v>
                </c:pt>
                <c:pt idx="3">
                  <c:v>0.1317617866005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4278-994B-D7F5F6569C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Exploration and Meaning</c:v>
                </c:pt>
              </c:strCache>
            </c:strRef>
          </c:tx>
          <c:spPr>
            <a:solidFill>
              <a:srgbClr val="1E9D8B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Not access</c:v>
                </c:pt>
                <c:pt idx="1">
                  <c:v>One factor</c:v>
                </c:pt>
                <c:pt idx="2">
                  <c:v>Two factors</c:v>
                </c:pt>
                <c:pt idx="3">
                  <c:v>All factors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0.1505716144623</c:v>
                </c:pt>
                <c:pt idx="1">
                  <c:v>0.16130832775169998</c:v>
                </c:pt>
                <c:pt idx="2">
                  <c:v>0.18020053664740002</c:v>
                </c:pt>
                <c:pt idx="3">
                  <c:v>0.20868486352360002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8-4278-994B-D7F5F6569C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Career through Academics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Not access</c:v>
                </c:pt>
                <c:pt idx="1">
                  <c:v>One factor</c:v>
                </c:pt>
                <c:pt idx="2">
                  <c:v>Two factors</c:v>
                </c:pt>
                <c:pt idx="3">
                  <c:v>All factors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0.17585277442140002</c:v>
                </c:pt>
                <c:pt idx="1">
                  <c:v>0.16008037508369999</c:v>
                </c:pt>
                <c:pt idx="2">
                  <c:v>0.1255472390905</c:v>
                </c:pt>
                <c:pt idx="3">
                  <c:v>8.5607940446650002E-2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8-4278-994B-D7F5F6569C7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Grad School Bound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Not access</c:v>
                </c:pt>
                <c:pt idx="1">
                  <c:v>One factor</c:v>
                </c:pt>
                <c:pt idx="2">
                  <c:v>Two factors</c:v>
                </c:pt>
                <c:pt idx="3">
                  <c:v>All factors</c:v>
                </c:pt>
              </c:strCache>
            </c:strRef>
          </c:cat>
          <c:val>
            <c:numRef>
              <c:f>Sheet1!$B$7:$E$7</c:f>
              <c:numCache>
                <c:formatCode>0%</c:formatCode>
                <c:ptCount val="4"/>
                <c:pt idx="0">
                  <c:v>0.18551910028809998</c:v>
                </c:pt>
                <c:pt idx="1">
                  <c:v>0.1251395400759</c:v>
                </c:pt>
                <c:pt idx="2">
                  <c:v>9.2359836181329993E-2</c:v>
                </c:pt>
                <c:pt idx="3">
                  <c:v>6.1290322580650002E-2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A8-4278-994B-D7F5F6569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045530760"/>
        <c:axId val="-2045556296"/>
      </c:barChart>
      <c:catAx>
        <c:axId val="-2045530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556296"/>
        <c:crosses val="autoZero"/>
        <c:auto val="1"/>
        <c:lblAlgn val="ctr"/>
        <c:lblOffset val="100"/>
        <c:noMultiLvlLbl val="0"/>
      </c:catAx>
      <c:valAx>
        <c:axId val="-204555629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-204553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198245949072"/>
          <c:y val="0.75526281059421518"/>
          <c:w val="0.49739499552942479"/>
          <c:h val="0.22370576092659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62537712544702"/>
          <c:y val="3.2235123963318874E-2"/>
          <c:w val="0.55060359788839008"/>
          <c:h val="0.726476320220998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Experiential Interests</c:v>
                </c:pt>
              </c:strCache>
            </c:strRef>
          </c:tx>
          <c:spPr>
            <a:solidFill>
              <a:srgbClr val="003359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Community College (7%)</c:v>
                </c:pt>
                <c:pt idx="1">
                  <c:v>In-state public institution (47%)</c:v>
                </c:pt>
                <c:pt idx="2">
                  <c:v>Out-of-state public institution (21%)</c:v>
                </c:pt>
                <c:pt idx="3">
                  <c:v>Private institution  - not religiously affiliated (16%)</c:v>
                </c:pt>
                <c:pt idx="4">
                  <c:v>Catholic private institution (2%)</c:v>
                </c:pt>
                <c:pt idx="5">
                  <c:v>Christian private institution (4%)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0.20300000000000001</c:v>
                </c:pt>
                <c:pt idx="1">
                  <c:v>0.2284338846184</c:v>
                </c:pt>
                <c:pt idx="2">
                  <c:v>0.2033518551712</c:v>
                </c:pt>
                <c:pt idx="3">
                  <c:v>0.17308811546969999</c:v>
                </c:pt>
                <c:pt idx="4">
                  <c:v>0.20784729586430001</c:v>
                </c:pt>
                <c:pt idx="5">
                  <c:v>0.14329423763390001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8-4278-994B-D7F5F6569C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Career Pragmatists</c:v>
                </c:pt>
              </c:strCache>
            </c:strRef>
          </c:tx>
          <c:spPr>
            <a:solidFill>
              <a:srgbClr val="003359">
                <a:lumMod val="25000"/>
                <a:lumOff val="75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Community College (7%)</c:v>
                </c:pt>
                <c:pt idx="1">
                  <c:v>In-state public institution (47%)</c:v>
                </c:pt>
                <c:pt idx="2">
                  <c:v>Out-of-state public institution (21%)</c:v>
                </c:pt>
                <c:pt idx="3">
                  <c:v>Private institution  - not religiously affiliated (16%)</c:v>
                </c:pt>
                <c:pt idx="4">
                  <c:v>Catholic private institution (2%)</c:v>
                </c:pt>
                <c:pt idx="5">
                  <c:v>Christian private institution (4%)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0.45100000000000001</c:v>
                </c:pt>
                <c:pt idx="1">
                  <c:v>0.21018712632970002</c:v>
                </c:pt>
                <c:pt idx="2">
                  <c:v>0.15038537372290001</c:v>
                </c:pt>
                <c:pt idx="3">
                  <c:v>6.4951693632869997E-2</c:v>
                </c:pt>
                <c:pt idx="4">
                  <c:v>9.6500530222690006E-2</c:v>
                </c:pt>
                <c:pt idx="5">
                  <c:v>0.15910249872510002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4278-994B-D7F5F6569C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Focus</c:v>
                </c:pt>
              </c:strCache>
            </c:strRef>
          </c:tx>
          <c:spPr>
            <a:solidFill>
              <a:srgbClr val="1E9D8B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Community College (7%)</c:v>
                </c:pt>
                <c:pt idx="1">
                  <c:v>In-state public institution (47%)</c:v>
                </c:pt>
                <c:pt idx="2">
                  <c:v>Out-of-state public institution (21%)</c:v>
                </c:pt>
                <c:pt idx="3">
                  <c:v>Private institution  - not religiously affiliated (16%)</c:v>
                </c:pt>
                <c:pt idx="4">
                  <c:v>Catholic private institution (2%)</c:v>
                </c:pt>
                <c:pt idx="5">
                  <c:v>Christian private institution (4%)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0.112</c:v>
                </c:pt>
                <c:pt idx="1">
                  <c:v>0.19015451510209999</c:v>
                </c:pt>
                <c:pt idx="2">
                  <c:v>0.26124753540059997</c:v>
                </c:pt>
                <c:pt idx="3">
                  <c:v>0.24001862414149999</c:v>
                </c:pt>
                <c:pt idx="4">
                  <c:v>0.30010604453869999</c:v>
                </c:pt>
                <c:pt idx="5">
                  <c:v>0.2916879143294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4278-994B-D7F5F6569C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Exploration and Meaning</c:v>
                </c:pt>
              </c:strCache>
            </c:strRef>
          </c:tx>
          <c:spPr>
            <a:solidFill>
              <a:srgbClr val="1E9D8B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Community College (7%)</c:v>
                </c:pt>
                <c:pt idx="1">
                  <c:v>In-state public institution (47%)</c:v>
                </c:pt>
                <c:pt idx="2">
                  <c:v>Out-of-state public institution (21%)</c:v>
                </c:pt>
                <c:pt idx="3">
                  <c:v>Private institution  - not religiously affiliated (16%)</c:v>
                </c:pt>
                <c:pt idx="4">
                  <c:v>Catholic private institution (2%)</c:v>
                </c:pt>
                <c:pt idx="5">
                  <c:v>Christian private institution (4%)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0.10199999999999999</c:v>
                </c:pt>
                <c:pt idx="1">
                  <c:v>0.12334032145349999</c:v>
                </c:pt>
                <c:pt idx="2">
                  <c:v>0.1364939953397</c:v>
                </c:pt>
                <c:pt idx="3">
                  <c:v>0.17297171458499999</c:v>
                </c:pt>
                <c:pt idx="4">
                  <c:v>0.1548250265111</c:v>
                </c:pt>
                <c:pt idx="5">
                  <c:v>0.13717491075980001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A8-4278-994B-D7F5F6569C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Career through Academics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Community College (7%)</c:v>
                </c:pt>
                <c:pt idx="1">
                  <c:v>In-state public institution (47%)</c:v>
                </c:pt>
                <c:pt idx="2">
                  <c:v>Out-of-state public institution (21%)</c:v>
                </c:pt>
                <c:pt idx="3">
                  <c:v>Private institution  - not religiously affiliated (16%)</c:v>
                </c:pt>
                <c:pt idx="4">
                  <c:v>Catholic private institution (2%)</c:v>
                </c:pt>
                <c:pt idx="5">
                  <c:v>Christian private institution (4%)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0.111</c:v>
                </c:pt>
                <c:pt idx="1">
                  <c:v>0.16165851385980001</c:v>
                </c:pt>
                <c:pt idx="2">
                  <c:v>0.1432156300412</c:v>
                </c:pt>
                <c:pt idx="3">
                  <c:v>0.12582935630309999</c:v>
                </c:pt>
                <c:pt idx="4">
                  <c:v>0.1463414634146</c:v>
                </c:pt>
                <c:pt idx="5">
                  <c:v>0.18969913309540001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8-4278-994B-D7F5F6569C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 School Bound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Community College (7%)</c:v>
                </c:pt>
                <c:pt idx="1">
                  <c:v>In-state public institution (47%)</c:v>
                </c:pt>
                <c:pt idx="2">
                  <c:v>Out-of-state public institution (21%)</c:v>
                </c:pt>
                <c:pt idx="3">
                  <c:v>Private institution  - not religiously affiliated (16%)</c:v>
                </c:pt>
                <c:pt idx="4">
                  <c:v>Catholic private institution (2%)</c:v>
                </c:pt>
                <c:pt idx="5">
                  <c:v>Christian private institution (4%)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2.1000000000000001E-2</c:v>
                </c:pt>
                <c:pt idx="1">
                  <c:v>8.6225638636539995E-2</c:v>
                </c:pt>
                <c:pt idx="2">
                  <c:v>0.1053056103244</c:v>
                </c:pt>
                <c:pt idx="3">
                  <c:v>0.22314049586780002</c:v>
                </c:pt>
                <c:pt idx="4">
                  <c:v>9.4379639448570002E-2</c:v>
                </c:pt>
                <c:pt idx="5">
                  <c:v>7.9041305456400007E-2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A8-4278-994B-D7F5F6569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045530760"/>
        <c:axId val="-2045556296"/>
      </c:barChart>
      <c:catAx>
        <c:axId val="-2045530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556296"/>
        <c:crosses val="autoZero"/>
        <c:auto val="1"/>
        <c:lblAlgn val="ctr"/>
        <c:lblOffset val="100"/>
        <c:noMultiLvlLbl val="0"/>
      </c:catAx>
      <c:valAx>
        <c:axId val="-204555629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-204553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6324583128262"/>
          <c:y val="0.76750284162885907"/>
          <c:w val="0.57200846038174502"/>
          <c:h val="0.21198389766721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Experiential Interests</a:t>
            </a:r>
          </a:p>
        </c:rich>
      </c:tx>
      <c:layout>
        <c:manualLayout>
          <c:xMode val="edge"/>
          <c:yMode val="edge"/>
          <c:x val="0.35109361329833766"/>
          <c:y val="1.6406167979002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044927902858593"/>
          <c:y val="9.7511763217809258E-2"/>
          <c:w val="1"/>
          <c:h val="0.873648260725377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Academic environment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Sheet1!$J$3:$K$3</c:f>
              <c:numCache>
                <c:formatCode>0%</c:formatCode>
                <c:ptCount val="2"/>
                <c:pt idx="0">
                  <c:v>0.43310463121780002</c:v>
                </c:pt>
                <c:pt idx="1">
                  <c:v>0.41599281221920004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8F-4906-BEBC-229F1733F61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Affordability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38C-4DB0-B649-9B781D56E7B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38C-4DB0-B649-9B781D56E7B4}"/>
              </c:ext>
            </c:extLst>
          </c:dPt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Sheet1!$J$4:$K$4</c:f>
              <c:numCache>
                <c:formatCode>0%</c:formatCode>
                <c:ptCount val="2"/>
                <c:pt idx="0">
                  <c:v>0.74528301886790005</c:v>
                </c:pt>
                <c:pt idx="1">
                  <c:v>0.70709793351299988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8F-4906-BEBC-229F1733F61F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Career preparation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Sheet1!$J$5:$K$5</c:f>
              <c:numCache>
                <c:formatCode>0%</c:formatCode>
                <c:ptCount val="2"/>
                <c:pt idx="0">
                  <c:v>0.61063464837049997</c:v>
                </c:pt>
                <c:pt idx="1">
                  <c:v>0.4330637915544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8F-4906-BEBC-229F1733F61F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Core academic experiences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638C-4DB0-B649-9B781D56E7B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38C-4DB0-B649-9B781D56E7B4}"/>
              </c:ext>
            </c:extLst>
          </c:dPt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Sheet1!$J$6:$K$6</c:f>
              <c:numCache>
                <c:formatCode>0%</c:formatCode>
                <c:ptCount val="2"/>
                <c:pt idx="0">
                  <c:v>0.62778730703259999</c:v>
                </c:pt>
                <c:pt idx="1">
                  <c:v>0.67475292003590004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8F-4906-BEBC-229F1733F61F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Diversity of academic opportunities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Sheet1!$J$7:$K$7</c:f>
              <c:numCache>
                <c:formatCode>0%</c:formatCode>
                <c:ptCount val="2"/>
                <c:pt idx="0">
                  <c:v>0.3010291595197</c:v>
                </c:pt>
                <c:pt idx="1">
                  <c:v>0.22192273135669999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8F-4906-BEBC-229F1733F61F}"/>
            </c:ext>
          </c:extLst>
        </c:ser>
        <c:ser>
          <c:idx val="7"/>
          <c:order val="5"/>
          <c:tx>
            <c:strRef>
              <c:f>Sheet1!$A$10</c:f>
              <c:strCache>
                <c:ptCount val="1"/>
                <c:pt idx="0">
                  <c:v>Social environment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Sheet1!$J$2:$K$2</c:f>
              <c:strCache>
                <c:ptCount val="2"/>
                <c:pt idx="0">
                  <c:v>Appplication</c:v>
                </c:pt>
                <c:pt idx="1">
                  <c:v>Enrollment</c:v>
                </c:pt>
              </c:strCache>
            </c:strRef>
          </c:cat>
          <c:val>
            <c:numRef>
              <c:f>Sheet1!$J$10:$K$10</c:f>
              <c:numCache>
                <c:formatCode>0%</c:formatCode>
                <c:ptCount val="2"/>
                <c:pt idx="0">
                  <c:v>6.689536878216E-2</c:v>
                </c:pt>
                <c:pt idx="1">
                  <c:v>0.13926325247079999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8F-4906-BEBC-229F1733F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605720"/>
        <c:axId val="708613560"/>
      </c:lineChart>
      <c:valAx>
        <c:axId val="708613560"/>
        <c:scaling>
          <c:orientation val="minMax"/>
          <c:max val="0.85000000000000009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605720"/>
        <c:crosses val="max"/>
        <c:crossBetween val="between"/>
        <c:majorUnit val="0.15000000000000002"/>
      </c:valAx>
      <c:catAx>
        <c:axId val="708605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8613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C77D-447F-4F88-BD9B-762D097AA51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B9599C-10B1-414C-B12D-47E2DD4E012F}">
      <dgm:prSet phldrT="[Text]"/>
      <dgm:spPr/>
      <dgm:t>
        <a:bodyPr/>
        <a:lstStyle/>
        <a:p>
          <a:r>
            <a:rPr lang="en-US" dirty="0"/>
            <a:t>Opening Conversations</a:t>
          </a:r>
        </a:p>
      </dgm:t>
    </dgm:pt>
    <dgm:pt modelId="{5C158438-F735-44DE-9D61-E723421C7686}" type="parTrans" cxnId="{EADF4173-16ED-4262-9A78-EB6E63A875C2}">
      <dgm:prSet/>
      <dgm:spPr/>
      <dgm:t>
        <a:bodyPr/>
        <a:lstStyle/>
        <a:p>
          <a:endParaRPr lang="en-US"/>
        </a:p>
      </dgm:t>
    </dgm:pt>
    <dgm:pt modelId="{E4755D81-1912-46FC-8711-A5FD183068DE}" type="sibTrans" cxnId="{EADF4173-16ED-4262-9A78-EB6E63A875C2}">
      <dgm:prSet/>
      <dgm:spPr/>
      <dgm:t>
        <a:bodyPr/>
        <a:lstStyle/>
        <a:p>
          <a:endParaRPr lang="en-US"/>
        </a:p>
      </dgm:t>
    </dgm:pt>
    <dgm:pt modelId="{E74B20EB-7BC5-495D-8509-FF2114717F84}">
      <dgm:prSet phldrT="[Text]"/>
      <dgm:spPr/>
      <dgm:t>
        <a:bodyPr/>
        <a:lstStyle/>
        <a:p>
          <a:r>
            <a:rPr lang="en-US" dirty="0"/>
            <a:t>Blind Spots</a:t>
          </a:r>
        </a:p>
      </dgm:t>
    </dgm:pt>
    <dgm:pt modelId="{0E4089D7-6B98-4E34-9AC6-EA46EF67143F}" type="parTrans" cxnId="{B8EF5497-6009-49E5-869D-2DC2256D315A}">
      <dgm:prSet/>
      <dgm:spPr/>
      <dgm:t>
        <a:bodyPr/>
        <a:lstStyle/>
        <a:p>
          <a:endParaRPr lang="en-US"/>
        </a:p>
      </dgm:t>
    </dgm:pt>
    <dgm:pt modelId="{2152645E-F53B-482D-8554-07E832B099F4}" type="sibTrans" cxnId="{B8EF5497-6009-49E5-869D-2DC2256D315A}">
      <dgm:prSet/>
      <dgm:spPr/>
      <dgm:t>
        <a:bodyPr/>
        <a:lstStyle/>
        <a:p>
          <a:endParaRPr lang="en-US"/>
        </a:p>
      </dgm:t>
    </dgm:pt>
    <dgm:pt modelId="{71D718D3-E487-40BA-878A-7A8E900D974F}">
      <dgm:prSet phldrT="[Text]"/>
      <dgm:spPr/>
      <dgm:t>
        <a:bodyPr/>
        <a:lstStyle/>
        <a:p>
          <a:r>
            <a:rPr lang="en-US" dirty="0"/>
            <a:t>Opportunities for Support</a:t>
          </a:r>
        </a:p>
      </dgm:t>
    </dgm:pt>
    <dgm:pt modelId="{31F10875-1713-4323-A06B-6CFA778EAE8A}" type="parTrans" cxnId="{FBC1271D-1C5E-48C0-A778-61116F52C9D5}">
      <dgm:prSet/>
      <dgm:spPr/>
      <dgm:t>
        <a:bodyPr/>
        <a:lstStyle/>
        <a:p>
          <a:endParaRPr lang="en-US"/>
        </a:p>
      </dgm:t>
    </dgm:pt>
    <dgm:pt modelId="{1AAFB57B-B264-40BD-8788-8A3B13FD0D2F}" type="sibTrans" cxnId="{FBC1271D-1C5E-48C0-A778-61116F52C9D5}">
      <dgm:prSet/>
      <dgm:spPr/>
      <dgm:t>
        <a:bodyPr/>
        <a:lstStyle/>
        <a:p>
          <a:endParaRPr lang="en-US"/>
        </a:p>
      </dgm:t>
    </dgm:pt>
    <dgm:pt modelId="{9E5D6995-ACB0-463A-B4C9-E4377476F917}" type="pres">
      <dgm:prSet presAssocID="{5A28C77D-447F-4F88-BD9B-762D097AA51D}" presName="Name0" presStyleCnt="0">
        <dgm:presLayoutVars>
          <dgm:chMax val="7"/>
          <dgm:chPref val="7"/>
          <dgm:dir/>
        </dgm:presLayoutVars>
      </dgm:prSet>
      <dgm:spPr/>
    </dgm:pt>
    <dgm:pt modelId="{61B49E17-EA47-44BF-A42A-ABF701FB4D26}" type="pres">
      <dgm:prSet presAssocID="{5A28C77D-447F-4F88-BD9B-762D097AA51D}" presName="Name1" presStyleCnt="0"/>
      <dgm:spPr/>
    </dgm:pt>
    <dgm:pt modelId="{51C12926-5161-4A9A-8628-95865D1924E4}" type="pres">
      <dgm:prSet presAssocID="{5A28C77D-447F-4F88-BD9B-762D097AA51D}" presName="cycle" presStyleCnt="0"/>
      <dgm:spPr/>
    </dgm:pt>
    <dgm:pt modelId="{93CCF979-841B-49B8-8034-C90C9F9EADF2}" type="pres">
      <dgm:prSet presAssocID="{5A28C77D-447F-4F88-BD9B-762D097AA51D}" presName="srcNode" presStyleLbl="node1" presStyleIdx="0" presStyleCnt="3"/>
      <dgm:spPr/>
    </dgm:pt>
    <dgm:pt modelId="{285AAA12-0478-40B5-A5C6-89FB18278A3E}" type="pres">
      <dgm:prSet presAssocID="{5A28C77D-447F-4F88-BD9B-762D097AA51D}" presName="conn" presStyleLbl="parChTrans1D2" presStyleIdx="0" presStyleCnt="1"/>
      <dgm:spPr/>
    </dgm:pt>
    <dgm:pt modelId="{83216228-19D3-47A5-8BF2-5C2B282905FD}" type="pres">
      <dgm:prSet presAssocID="{5A28C77D-447F-4F88-BD9B-762D097AA51D}" presName="extraNode" presStyleLbl="node1" presStyleIdx="0" presStyleCnt="3"/>
      <dgm:spPr/>
    </dgm:pt>
    <dgm:pt modelId="{BFCC6DD3-F7AC-491C-9B24-272C581385E4}" type="pres">
      <dgm:prSet presAssocID="{5A28C77D-447F-4F88-BD9B-762D097AA51D}" presName="dstNode" presStyleLbl="node1" presStyleIdx="0" presStyleCnt="3"/>
      <dgm:spPr/>
    </dgm:pt>
    <dgm:pt modelId="{D8952F3E-8BBD-4EF1-B66B-84C6AC15179F}" type="pres">
      <dgm:prSet presAssocID="{5AB9599C-10B1-414C-B12D-47E2DD4E012F}" presName="text_1" presStyleLbl="node1" presStyleIdx="0" presStyleCnt="3">
        <dgm:presLayoutVars>
          <dgm:bulletEnabled val="1"/>
        </dgm:presLayoutVars>
      </dgm:prSet>
      <dgm:spPr/>
    </dgm:pt>
    <dgm:pt modelId="{BD35F6EE-5C19-4FA7-BFCD-2AE359818D5B}" type="pres">
      <dgm:prSet presAssocID="{5AB9599C-10B1-414C-B12D-47E2DD4E012F}" presName="accent_1" presStyleCnt="0"/>
      <dgm:spPr/>
    </dgm:pt>
    <dgm:pt modelId="{9C2845F4-770D-4BF4-A29C-2FC041A3AD8E}" type="pres">
      <dgm:prSet presAssocID="{5AB9599C-10B1-414C-B12D-47E2DD4E012F}" presName="accentRepeatNode" presStyleLbl="solidFgAcc1" presStyleIdx="0" presStyleCnt="3"/>
      <dgm:spPr/>
    </dgm:pt>
    <dgm:pt modelId="{1033C6EA-3518-4175-86C2-D1E6A393FA19}" type="pres">
      <dgm:prSet presAssocID="{E74B20EB-7BC5-495D-8509-FF2114717F84}" presName="text_2" presStyleLbl="node1" presStyleIdx="1" presStyleCnt="3">
        <dgm:presLayoutVars>
          <dgm:bulletEnabled val="1"/>
        </dgm:presLayoutVars>
      </dgm:prSet>
      <dgm:spPr/>
    </dgm:pt>
    <dgm:pt modelId="{62ABCAB8-E9EB-4762-BB21-320E58E8E4E1}" type="pres">
      <dgm:prSet presAssocID="{E74B20EB-7BC5-495D-8509-FF2114717F84}" presName="accent_2" presStyleCnt="0"/>
      <dgm:spPr/>
    </dgm:pt>
    <dgm:pt modelId="{C03A4E96-6070-4578-BB62-CF68320FE954}" type="pres">
      <dgm:prSet presAssocID="{E74B20EB-7BC5-495D-8509-FF2114717F84}" presName="accentRepeatNode" presStyleLbl="solidFgAcc1" presStyleIdx="1" presStyleCnt="3"/>
      <dgm:spPr/>
    </dgm:pt>
    <dgm:pt modelId="{3ECEEBD7-10AD-4E2D-A774-E6AE2914FB69}" type="pres">
      <dgm:prSet presAssocID="{71D718D3-E487-40BA-878A-7A8E900D974F}" presName="text_3" presStyleLbl="node1" presStyleIdx="2" presStyleCnt="3">
        <dgm:presLayoutVars>
          <dgm:bulletEnabled val="1"/>
        </dgm:presLayoutVars>
      </dgm:prSet>
      <dgm:spPr/>
    </dgm:pt>
    <dgm:pt modelId="{EC5AEA05-B9DF-4BCE-B5B0-3D451082B9CB}" type="pres">
      <dgm:prSet presAssocID="{71D718D3-E487-40BA-878A-7A8E900D974F}" presName="accent_3" presStyleCnt="0"/>
      <dgm:spPr/>
    </dgm:pt>
    <dgm:pt modelId="{1FC53841-5456-493B-AC3C-918CB6789151}" type="pres">
      <dgm:prSet presAssocID="{71D718D3-E487-40BA-878A-7A8E900D974F}" presName="accentRepeatNode" presStyleLbl="solidFgAcc1" presStyleIdx="2" presStyleCnt="3"/>
      <dgm:spPr/>
    </dgm:pt>
  </dgm:ptLst>
  <dgm:cxnLst>
    <dgm:cxn modelId="{FBC1271D-1C5E-48C0-A778-61116F52C9D5}" srcId="{5A28C77D-447F-4F88-BD9B-762D097AA51D}" destId="{71D718D3-E487-40BA-878A-7A8E900D974F}" srcOrd="2" destOrd="0" parTransId="{31F10875-1713-4323-A06B-6CFA778EAE8A}" sibTransId="{1AAFB57B-B264-40BD-8788-8A3B13FD0D2F}"/>
    <dgm:cxn modelId="{AE805B24-D10D-4876-82FD-78591C28BEB6}" type="presOf" srcId="{5AB9599C-10B1-414C-B12D-47E2DD4E012F}" destId="{D8952F3E-8BBD-4EF1-B66B-84C6AC15179F}" srcOrd="0" destOrd="0" presId="urn:microsoft.com/office/officeart/2008/layout/VerticalCurvedList"/>
    <dgm:cxn modelId="{DD35CC36-B6F0-4CED-BFE2-68ED3C3C4CA2}" type="presOf" srcId="{5A28C77D-447F-4F88-BD9B-762D097AA51D}" destId="{9E5D6995-ACB0-463A-B4C9-E4377476F917}" srcOrd="0" destOrd="0" presId="urn:microsoft.com/office/officeart/2008/layout/VerticalCurvedList"/>
    <dgm:cxn modelId="{EADF4173-16ED-4262-9A78-EB6E63A875C2}" srcId="{5A28C77D-447F-4F88-BD9B-762D097AA51D}" destId="{5AB9599C-10B1-414C-B12D-47E2DD4E012F}" srcOrd="0" destOrd="0" parTransId="{5C158438-F735-44DE-9D61-E723421C7686}" sibTransId="{E4755D81-1912-46FC-8711-A5FD183068DE}"/>
    <dgm:cxn modelId="{B8EF5497-6009-49E5-869D-2DC2256D315A}" srcId="{5A28C77D-447F-4F88-BD9B-762D097AA51D}" destId="{E74B20EB-7BC5-495D-8509-FF2114717F84}" srcOrd="1" destOrd="0" parTransId="{0E4089D7-6B98-4E34-9AC6-EA46EF67143F}" sibTransId="{2152645E-F53B-482D-8554-07E832B099F4}"/>
    <dgm:cxn modelId="{63645099-465C-4B04-9D67-22938EBA7CE4}" type="presOf" srcId="{E74B20EB-7BC5-495D-8509-FF2114717F84}" destId="{1033C6EA-3518-4175-86C2-D1E6A393FA19}" srcOrd="0" destOrd="0" presId="urn:microsoft.com/office/officeart/2008/layout/VerticalCurvedList"/>
    <dgm:cxn modelId="{4E3CE59D-FA64-4D41-9F23-1E191F48DF18}" type="presOf" srcId="{E4755D81-1912-46FC-8711-A5FD183068DE}" destId="{285AAA12-0478-40B5-A5C6-89FB18278A3E}" srcOrd="0" destOrd="0" presId="urn:microsoft.com/office/officeart/2008/layout/VerticalCurvedList"/>
    <dgm:cxn modelId="{5C1118D0-6282-4424-AE99-B619C5530280}" type="presOf" srcId="{71D718D3-E487-40BA-878A-7A8E900D974F}" destId="{3ECEEBD7-10AD-4E2D-A774-E6AE2914FB69}" srcOrd="0" destOrd="0" presId="urn:microsoft.com/office/officeart/2008/layout/VerticalCurvedList"/>
    <dgm:cxn modelId="{7CBEEBFA-9137-44B7-9E4D-813392DE37AA}" type="presParOf" srcId="{9E5D6995-ACB0-463A-B4C9-E4377476F917}" destId="{61B49E17-EA47-44BF-A42A-ABF701FB4D26}" srcOrd="0" destOrd="0" presId="urn:microsoft.com/office/officeart/2008/layout/VerticalCurvedList"/>
    <dgm:cxn modelId="{AFE9292C-487C-4A9D-901E-3C81C1821274}" type="presParOf" srcId="{61B49E17-EA47-44BF-A42A-ABF701FB4D26}" destId="{51C12926-5161-4A9A-8628-95865D1924E4}" srcOrd="0" destOrd="0" presId="urn:microsoft.com/office/officeart/2008/layout/VerticalCurvedList"/>
    <dgm:cxn modelId="{05C37A96-8670-473B-9DEE-E5E3F3CC6DD7}" type="presParOf" srcId="{51C12926-5161-4A9A-8628-95865D1924E4}" destId="{93CCF979-841B-49B8-8034-C90C9F9EADF2}" srcOrd="0" destOrd="0" presId="urn:microsoft.com/office/officeart/2008/layout/VerticalCurvedList"/>
    <dgm:cxn modelId="{B5D913BA-72EC-4ED9-8507-1EA162C02CC5}" type="presParOf" srcId="{51C12926-5161-4A9A-8628-95865D1924E4}" destId="{285AAA12-0478-40B5-A5C6-89FB18278A3E}" srcOrd="1" destOrd="0" presId="urn:microsoft.com/office/officeart/2008/layout/VerticalCurvedList"/>
    <dgm:cxn modelId="{174EA19A-4FF2-410B-9529-B652C445F3F7}" type="presParOf" srcId="{51C12926-5161-4A9A-8628-95865D1924E4}" destId="{83216228-19D3-47A5-8BF2-5C2B282905FD}" srcOrd="2" destOrd="0" presId="urn:microsoft.com/office/officeart/2008/layout/VerticalCurvedList"/>
    <dgm:cxn modelId="{48F36F1A-CF10-4E3D-8DC8-70D74B10CCD9}" type="presParOf" srcId="{51C12926-5161-4A9A-8628-95865D1924E4}" destId="{BFCC6DD3-F7AC-491C-9B24-272C581385E4}" srcOrd="3" destOrd="0" presId="urn:microsoft.com/office/officeart/2008/layout/VerticalCurvedList"/>
    <dgm:cxn modelId="{EB2B7EC2-44C4-4349-99BB-8E62F1570A9B}" type="presParOf" srcId="{61B49E17-EA47-44BF-A42A-ABF701FB4D26}" destId="{D8952F3E-8BBD-4EF1-B66B-84C6AC15179F}" srcOrd="1" destOrd="0" presId="urn:microsoft.com/office/officeart/2008/layout/VerticalCurvedList"/>
    <dgm:cxn modelId="{C2BC9886-17FD-4882-A165-248FFFC5ADF5}" type="presParOf" srcId="{61B49E17-EA47-44BF-A42A-ABF701FB4D26}" destId="{BD35F6EE-5C19-4FA7-BFCD-2AE359818D5B}" srcOrd="2" destOrd="0" presId="urn:microsoft.com/office/officeart/2008/layout/VerticalCurvedList"/>
    <dgm:cxn modelId="{445ED240-8956-428E-BA4A-D71BC7CD9CEB}" type="presParOf" srcId="{BD35F6EE-5C19-4FA7-BFCD-2AE359818D5B}" destId="{9C2845F4-770D-4BF4-A29C-2FC041A3AD8E}" srcOrd="0" destOrd="0" presId="urn:microsoft.com/office/officeart/2008/layout/VerticalCurvedList"/>
    <dgm:cxn modelId="{340A723E-D40B-41B8-BED5-9F78074DDCEA}" type="presParOf" srcId="{61B49E17-EA47-44BF-A42A-ABF701FB4D26}" destId="{1033C6EA-3518-4175-86C2-D1E6A393FA19}" srcOrd="3" destOrd="0" presId="urn:microsoft.com/office/officeart/2008/layout/VerticalCurvedList"/>
    <dgm:cxn modelId="{0B7DE39C-2CB9-4F0D-A2A4-74988392E886}" type="presParOf" srcId="{61B49E17-EA47-44BF-A42A-ABF701FB4D26}" destId="{62ABCAB8-E9EB-4762-BB21-320E58E8E4E1}" srcOrd="4" destOrd="0" presId="urn:microsoft.com/office/officeart/2008/layout/VerticalCurvedList"/>
    <dgm:cxn modelId="{FB50B7DD-4AF7-4697-AA8A-48A72DD11F5D}" type="presParOf" srcId="{62ABCAB8-E9EB-4762-BB21-320E58E8E4E1}" destId="{C03A4E96-6070-4578-BB62-CF68320FE954}" srcOrd="0" destOrd="0" presId="urn:microsoft.com/office/officeart/2008/layout/VerticalCurvedList"/>
    <dgm:cxn modelId="{5E8B9C99-2656-469F-8264-29238393EC89}" type="presParOf" srcId="{61B49E17-EA47-44BF-A42A-ABF701FB4D26}" destId="{3ECEEBD7-10AD-4E2D-A774-E6AE2914FB69}" srcOrd="5" destOrd="0" presId="urn:microsoft.com/office/officeart/2008/layout/VerticalCurvedList"/>
    <dgm:cxn modelId="{495A04DE-57EA-4C10-A378-EA6B94CAF138}" type="presParOf" srcId="{61B49E17-EA47-44BF-A42A-ABF701FB4D26}" destId="{EC5AEA05-B9DF-4BCE-B5B0-3D451082B9CB}" srcOrd="6" destOrd="0" presId="urn:microsoft.com/office/officeart/2008/layout/VerticalCurvedList"/>
    <dgm:cxn modelId="{A0E6EDEC-18C0-418C-9201-64768EB13814}" type="presParOf" srcId="{EC5AEA05-B9DF-4BCE-B5B0-3D451082B9CB}" destId="{1FC53841-5456-493B-AC3C-918CB67891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AA12-0478-40B5-A5C6-89FB18278A3E}">
      <dsp:nvSpPr>
        <dsp:cNvPr id="0" name=""/>
        <dsp:cNvSpPr/>
      </dsp:nvSpPr>
      <dsp:spPr>
        <a:xfrm>
          <a:off x="-3624136" y="-556911"/>
          <a:ext cx="4320288" cy="4320288"/>
        </a:xfrm>
        <a:prstGeom prst="blockArc">
          <a:avLst>
            <a:gd name="adj1" fmla="val 18900000"/>
            <a:gd name="adj2" fmla="val 2700000"/>
            <a:gd name="adj3" fmla="val 5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52F3E-8BBD-4EF1-B66B-84C6AC15179F}">
      <dsp:nvSpPr>
        <dsp:cNvPr id="0" name=""/>
        <dsp:cNvSpPr/>
      </dsp:nvSpPr>
      <dsp:spPr>
        <a:xfrm>
          <a:off x="447663" y="320646"/>
          <a:ext cx="4320391" cy="6412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2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Opening Conversations</a:t>
          </a:r>
        </a:p>
      </dsp:txBody>
      <dsp:txXfrm>
        <a:off x="447663" y="320646"/>
        <a:ext cx="4320391" cy="641293"/>
      </dsp:txXfrm>
    </dsp:sp>
    <dsp:sp modelId="{9C2845F4-770D-4BF4-A29C-2FC041A3AD8E}">
      <dsp:nvSpPr>
        <dsp:cNvPr id="0" name=""/>
        <dsp:cNvSpPr/>
      </dsp:nvSpPr>
      <dsp:spPr>
        <a:xfrm>
          <a:off x="46855" y="240484"/>
          <a:ext cx="801616" cy="80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C6EA-3518-4175-86C2-D1E6A393FA19}">
      <dsp:nvSpPr>
        <dsp:cNvPr id="0" name=""/>
        <dsp:cNvSpPr/>
      </dsp:nvSpPr>
      <dsp:spPr>
        <a:xfrm>
          <a:off x="680773" y="1282586"/>
          <a:ext cx="4087281" cy="6412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2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Blind Spots</a:t>
          </a:r>
        </a:p>
      </dsp:txBody>
      <dsp:txXfrm>
        <a:off x="680773" y="1282586"/>
        <a:ext cx="4087281" cy="641293"/>
      </dsp:txXfrm>
    </dsp:sp>
    <dsp:sp modelId="{C03A4E96-6070-4578-BB62-CF68320FE954}">
      <dsp:nvSpPr>
        <dsp:cNvPr id="0" name=""/>
        <dsp:cNvSpPr/>
      </dsp:nvSpPr>
      <dsp:spPr>
        <a:xfrm>
          <a:off x="279965" y="1202424"/>
          <a:ext cx="801616" cy="80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EEBD7-10AD-4E2D-A774-E6AE2914FB69}">
      <dsp:nvSpPr>
        <dsp:cNvPr id="0" name=""/>
        <dsp:cNvSpPr/>
      </dsp:nvSpPr>
      <dsp:spPr>
        <a:xfrm>
          <a:off x="447663" y="2244525"/>
          <a:ext cx="4320391" cy="6412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02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Opportunities for Support</a:t>
          </a:r>
        </a:p>
      </dsp:txBody>
      <dsp:txXfrm>
        <a:off x="447663" y="2244525"/>
        <a:ext cx="4320391" cy="641293"/>
      </dsp:txXfrm>
    </dsp:sp>
    <dsp:sp modelId="{1FC53841-5456-493B-AC3C-918CB6789151}">
      <dsp:nvSpPr>
        <dsp:cNvPr id="0" name=""/>
        <dsp:cNvSpPr/>
      </dsp:nvSpPr>
      <dsp:spPr>
        <a:xfrm>
          <a:off x="46855" y="2164363"/>
          <a:ext cx="801616" cy="801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9415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9883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48245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9766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47076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96491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45906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95321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9415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9883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48245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9766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47076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96491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45906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95321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19" cy="3660458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Char char="○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Char char="■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9415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9883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48245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9766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47076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96491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45906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95321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2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2010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908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/>
              <a:t>Access Factors: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First generation college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Low income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Underrepresented minority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Shall we color code these to the mindset above? I’m not convinced these are the most beautiful colors either (Dave?)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E77B3A3-75FB-454F-9A8E-5B0F1F6FA5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2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40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5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62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885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55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626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571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Correspondence Analysis (Traditional)
Inertia(s):
	Canonical Correlation	Inertia	Proportion	
Dimension 1	.134	.018	.438	
Dimension 2	.102	.010	.256	
Dimension 3	.082	.007	.162	
Dimension 4	.061	.004	.090	
Dimension 5	.047	.002	.054	
Standard Coordinates: Which of the following words do you most associate with
	Dimension 1	Dimension 2	Dimension 3	Dimension 4	Dimension 5	
High-quality	-.02	-1.74	-.32	-.71	-.32	
Religious	1.29	-.39	.92	.40	-1.13	
Friendly/Inclusive	1.07	.00	-.20	-.76	-.38	
Well-known	-1.05	-.23	-1.36	.49	-.63	
Intelligent/Intellectual	-.20	-.72	-.54	-1.04	1.86	
Fun/Exciting	.97	1.44	-.92	1.68	-.13	
Well-rounded/balanced	.75	-.11	.76	.37	1.43	
Career-minded	-1.97	-.02	1.60	1.30	.15	
Athletics	-.96	.42	-1.90	-.01	.24	
Comfortable	1.03	.68	-.55	-.16	.47	
Community-oriented	.49	-.33	-.47	-.50	.81	
“Spirit” school	.56	.38	-1.17	.88	-.28	
Challenging	-.78	1.72	.73	.57	1.59	
Unique	.70	1.35	1.13	-.92	-.20	
Diverse	-1.00	.87	1.04	-1.95	-1.09	
Prestigious/Selective	.49	.39	.54	-.82	-1.65	
Value-for-the-money	.17	-2.24	.88	2.86	-1.49	
Hands-on	-1.48	-1.03	-.49	1.02	.34	
Traditional	-.17	-.39	1.50	-.09	-.18	
Familiar	-1.98	-.95	.10	-1.20	-1.16	
Dynamic/Energetic	.26	-.58	2.41	.18	2.66	
Affordable	-.88	1.87	.50	-2.33	-1.35	
None / don’t know	-1.81	2.60	.30	-.01	-1.13	
Principal Coordinates: Which of the following words do you most associate with
	Dimension 1	Dimension 2	Dimension 3	Dimension 4	Dimension 5	
High-quality	.00	-.18	-.03	-.04	-.02	
Religious	.17	-.04	.07	.02	-.05	
Friendly/Inclusive	.14	.00	-.02	-.05	-.02	
Well-known	-.14	-.02	-.11	.03	-.03	
Intelligent/Intellectual	-.03	-.07	-.04	-.06	.09	
Fun/Exciting	.13	.15	-.08	.10	-.01	
Well-rounded/balanced	.10	-.01	.06	.02	.07	
Career-minded	-.26	.00	.13	.08	.01	
Athletics	-.13	.04	-.16	.00	.01	
Comfortable	.14	.07	-.05	-.01	.02	
Community-oriented	.07	-.03	-.04	-.03	.04	
“Spirit” school	.07	.04	-.10	.05	-.01	
Challenging	-.10	.18	.06	.03	.08	
Unique	.09	.14	.09	-.06	-.01	
Diverse	-.13	.09	.08	-.12	-.05	
Prestigious/Selective	.07	.04	.04	-.05	-.08	
Value-for-the-money	.02	-.23	.07	.17	-.07	
Hands-on	-.20	-.11	-.04	.06	.02	
Traditional	-.02	-.04	.12	-.01	-.01	
Familiar	-.27	-.10	.01	-.07	-.05	
Dynamic/Energetic	.03	-.06	.20	.01	.13	
Affordable	-.12	.19	.04	-.14	-.06	
None / don’t know	-.24	.27	.02	.00	-.05	
Standard Coordinates: Student Mindsets
	Dimension 1	Dimension 2	Dimension 3	Dimension 4	Dimension 5	
Exploration and Meaning	.62	.82	.50	.14	2.42	
Social Focus	1.34	.02	-.23	.45	-.75	
Grad School Bound	.13	-.75	1.60	-2.43	-.38	
Career through Academics	-.57	-.98	-1.85	-.61	.48	
Experiential Interests	-1.05	-.62	.80	1.10	-.16	
Career Pragmatists	-1.12	2.32	-.39	-.50	-.80	
Principal Coordinates: Student Mindsets
	Dimension 1	Dimension 2	Dimension 3	Dimension 4	Dimension 5	
Exploration and Meaning	.08	.08	.04	.01	.11	
Social Focus	.18	.00	-.02	.03	-.04	
Grad School Bound	.02	-.08	.13	-.15	-.02	
Career through Academics	-.08	-.10	-.15	-.04	.02	
Experiential Interests	-.14	-.06	.07	.07	-.01	
Career Pragmatists	-.15	.24	-.03	-.03	-.04	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132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08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112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766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098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886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582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048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520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529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321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082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30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15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714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80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251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CE77B3A3-75FB-454F-9A8E-5B0F1F6FA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Calibri" pitchFamily="-1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Calibri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0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56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1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t="382" r="7908" b="22031"/>
          <a:stretch/>
        </p:blipFill>
        <p:spPr>
          <a:xfrm>
            <a:off x="-2122" y="0"/>
            <a:ext cx="914612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l="24983" t="5726" b="9813"/>
          <a:stretch/>
        </p:blipFill>
        <p:spPr>
          <a:xfrm flipH="1">
            <a:off x="6785466" y="0"/>
            <a:ext cx="23585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 r="64360" b="23634"/>
          <a:stretch/>
        </p:blipFill>
        <p:spPr>
          <a:xfrm flipH="1">
            <a:off x="-2122" y="2742534"/>
            <a:ext cx="2170446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Shape 32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33" name="Shape 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803214" cy="3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3447" y="1200150"/>
            <a:ext cx="7888754" cy="3543300"/>
          </a:xfrm>
          <a:prstGeom prst="rect">
            <a:avLst/>
          </a:prstGeom>
        </p:spPr>
        <p:txBody>
          <a:bodyPr numCol="1"/>
          <a:lstStyle>
            <a:lvl1pPr>
              <a:defRPr>
                <a:solidFill>
                  <a:schemeClr val="tx2"/>
                </a:solidFill>
                <a:latin typeface="Arial"/>
                <a:ea typeface="Arial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spcAft>
                <a:spcPts val="450"/>
              </a:spcAft>
              <a:tabLst>
                <a:tab pos="4800600" algn="l"/>
              </a:tabLst>
            </a:pPr>
            <a:r>
              <a:rPr lang="en-US" sz="1350"/>
              <a:t>Click to edit Master text styles</a:t>
            </a:r>
          </a:p>
          <a:p>
            <a:pPr lvl="1">
              <a:spcAft>
                <a:spcPts val="450"/>
              </a:spcAft>
              <a:tabLst>
                <a:tab pos="4800600" algn="l"/>
              </a:tabLst>
            </a:pPr>
            <a:r>
              <a:rPr lang="en-US" sz="1350"/>
              <a:t>Second level</a:t>
            </a:r>
          </a:p>
          <a:p>
            <a:pPr lvl="2">
              <a:spcAft>
                <a:spcPts val="450"/>
              </a:spcAft>
              <a:tabLst>
                <a:tab pos="4800600" algn="l"/>
              </a:tabLst>
            </a:pPr>
            <a:r>
              <a:rPr lang="en-US" sz="1350"/>
              <a:t>Third level</a:t>
            </a:r>
          </a:p>
          <a:p>
            <a:pPr lvl="3">
              <a:spcAft>
                <a:spcPts val="450"/>
              </a:spcAft>
              <a:tabLst>
                <a:tab pos="4800600" algn="l"/>
              </a:tabLst>
            </a:pPr>
            <a:r>
              <a:rPr lang="en-US" sz="1350"/>
              <a:t>Fourth level</a:t>
            </a:r>
          </a:p>
          <a:p>
            <a:pPr lvl="4">
              <a:spcAft>
                <a:spcPts val="450"/>
              </a:spcAft>
              <a:tabLst>
                <a:tab pos="4800600" algn="l"/>
              </a:tabLst>
            </a:pPr>
            <a:r>
              <a:rPr lang="en-US" sz="1350"/>
              <a:t>Fifth level</a:t>
            </a:r>
            <a:endParaRPr lang="en-US" sz="1350" dirty="0"/>
          </a:p>
        </p:txBody>
      </p:sp>
      <p:pic>
        <p:nvPicPr>
          <p:cNvPr id="12" name="Picture 11" descr="Title Slide BG_Site background bann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r="1"/>
          <a:stretch/>
        </p:blipFill>
        <p:spPr>
          <a:xfrm>
            <a:off x="0" y="0"/>
            <a:ext cx="513293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830398" y="171450"/>
            <a:ext cx="1066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  <a:latin typeface="Museo For Dell 300"/>
                <a:cs typeface="Museo For Dell 300"/>
              </a:rPr>
              <a:t>#EVSummit18</a:t>
            </a:r>
          </a:p>
        </p:txBody>
      </p:sp>
      <p:pic>
        <p:nvPicPr>
          <p:cNvPr id="19" name="Picture 18" descr="EVS 18 Icon_Oulined cropped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6" y="57150"/>
            <a:ext cx="734281" cy="6286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32983" y="4913226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i="1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>Copyright 2018 NRCCUA</a:t>
            </a:r>
            <a:r>
              <a:rPr lang="en-US" sz="600" i="1" spc="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>®</a:t>
            </a:r>
            <a:r>
              <a:rPr lang="en-US" sz="600" i="1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913448" y="742950"/>
            <a:ext cx="7888754" cy="457200"/>
          </a:xfrm>
          <a:prstGeom prst="rect">
            <a:avLst/>
          </a:prstGeom>
        </p:spPr>
        <p:txBody>
          <a:bodyPr vert="horz"/>
          <a:lstStyle>
            <a:lvl1pPr>
              <a:defRPr b="0">
                <a:solidFill>
                  <a:srgbClr val="0098C3"/>
                </a:solidFill>
                <a:latin typeface="Museo For Dell 300"/>
                <a:cs typeface="Museo For Dell 300"/>
              </a:defRPr>
            </a:lvl1pPr>
          </a:lstStyle>
          <a:p>
            <a:pPr lvl="0"/>
            <a:r>
              <a:rPr lang="en-US" b="1" dirty="0"/>
              <a:t>Overview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982838" y="4800600"/>
            <a:ext cx="990858" cy="240041"/>
            <a:chOff x="10650875" y="6400800"/>
            <a:chExt cx="1260137" cy="305355"/>
          </a:xfrm>
        </p:grpSpPr>
        <p:pic>
          <p:nvPicPr>
            <p:cNvPr id="23" name="Picture 22" descr="NRCCUA_logo_rgb_PPT-0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875" y="6400800"/>
              <a:ext cx="777537" cy="305355"/>
            </a:xfrm>
            <a:prstGeom prst="rect">
              <a:avLst/>
            </a:prstGeom>
          </p:spPr>
        </p:pic>
        <p:pic>
          <p:nvPicPr>
            <p:cNvPr id="24" name="Picture 23" descr="strada 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4612" y="6400800"/>
              <a:ext cx="406400" cy="26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49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Slide_No-Im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765286" y="4650519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5824181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Museo For Dell 300" panose="02000000000000000000" pitchFamily="50" charset="0"/>
                <a:ea typeface="Museo For Dell 300" panose="02000000000000000000" pitchFamily="50" charset="0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502518" y="903350"/>
            <a:ext cx="5824184" cy="35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 descr="Encoura_Fabric_EVR_E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9" b="32275"/>
          <a:stretch/>
        </p:blipFill>
        <p:spPr>
          <a:xfrm>
            <a:off x="3552048" y="3199222"/>
            <a:ext cx="5591952" cy="1944278"/>
          </a:xfrm>
          <a:prstGeom prst="rect">
            <a:avLst/>
          </a:prstGeom>
        </p:spPr>
      </p:pic>
      <p:pic>
        <p:nvPicPr>
          <p:cNvPr id="9" name="Picture 8" descr="encoura_EV-lockup_stacked-ver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03" y="282576"/>
            <a:ext cx="1093560" cy="5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-Break_A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 t="17791" r="17614" b="16193"/>
          <a:stretch/>
        </p:blipFill>
        <p:spPr>
          <a:xfrm>
            <a:off x="1" y="0"/>
            <a:ext cx="9144000" cy="511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 r="25946" b="5023"/>
          <a:stretch/>
        </p:blipFill>
        <p:spPr>
          <a:xfrm rot="-5400000" flipH="1">
            <a:off x="5097890" y="1073597"/>
            <a:ext cx="2305661" cy="57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70" y="1139673"/>
            <a:ext cx="3329247" cy="1377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7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Slide_No-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340100" y="0"/>
            <a:ext cx="5803900" cy="5143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765286" y="4650519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428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2518" y="836159"/>
            <a:ext cx="2565633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02518" y="1936693"/>
            <a:ext cx="2565633" cy="19275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444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444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444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44450" algn="l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502518" y="1584070"/>
            <a:ext cx="2565633" cy="35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5"/>
          </p:nvPr>
        </p:nvSpPr>
        <p:spPr>
          <a:xfrm>
            <a:off x="502516" y="3864266"/>
            <a:ext cx="2322529" cy="461664"/>
          </a:xfrm>
          <a:prstGeom prst="rect">
            <a:avLst/>
          </a:prstGeom>
          <a:solidFill>
            <a:srgbClr val="F2F2F2">
              <a:alpha val="89411"/>
            </a:srgb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12"/>
              <a:buFont typeface="Arial"/>
              <a:buNone/>
              <a:defRPr sz="10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12"/>
              <a:buFont typeface="Arial"/>
              <a:buNone/>
              <a:defRPr sz="10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 r="67140" b="20401"/>
          <a:stretch/>
        </p:blipFill>
        <p:spPr>
          <a:xfrm flipH="1">
            <a:off x="-12535" y="2640950"/>
            <a:ext cx="2001155" cy="247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2446" y="225534"/>
            <a:ext cx="1198260" cy="513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1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-Break_A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02518" y="2187550"/>
            <a:ext cx="3883744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502518" y="1892758"/>
            <a:ext cx="3883744" cy="270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l="26174" b="59881"/>
          <a:stretch/>
        </p:blipFill>
        <p:spPr>
          <a:xfrm rot="5400000" flipH="1">
            <a:off x="72955" y="2772069"/>
            <a:ext cx="2298470" cy="244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l="25020" t="5724" b="9858"/>
          <a:stretch/>
        </p:blipFill>
        <p:spPr>
          <a:xfrm flipH="1">
            <a:off x="6809602" y="0"/>
            <a:ext cx="233439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24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-Break_B"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02518" y="2187550"/>
            <a:ext cx="3883744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02518" y="1892758"/>
            <a:ext cx="3883744" cy="270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l="25947" b="5026"/>
          <a:stretch/>
        </p:blipFill>
        <p:spPr>
          <a:xfrm rot="-5400000">
            <a:off x="5097913" y="1097409"/>
            <a:ext cx="2305547" cy="5786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400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-Slide_Image-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 l="1216" t="10539" r="2359" b="8103"/>
          <a:stretch/>
        </p:blipFill>
        <p:spPr>
          <a:xfrm flipH="1"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08" y="311265"/>
            <a:ext cx="1901299" cy="81479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l="24983" t="5726" b="9812"/>
          <a:stretch/>
        </p:blipFill>
        <p:spPr>
          <a:xfrm flipH="1">
            <a:off x="6809602" y="0"/>
            <a:ext cx="23343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5">
            <a:alphaModFix/>
          </a:blip>
          <a:srcRect r="64393" b="23634"/>
          <a:stretch/>
        </p:blipFill>
        <p:spPr>
          <a:xfrm flipH="1">
            <a:off x="-1" y="2742534"/>
            <a:ext cx="2168322" cy="237639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5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Shape 79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80" name="Shape 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9829" y="4836332"/>
            <a:ext cx="794231" cy="32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53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-Slide_Image-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 t="4470" r="6857" b="16939"/>
          <a:stretch/>
        </p:blipFill>
        <p:spPr>
          <a:xfrm>
            <a:off x="-2" y="0"/>
            <a:ext cx="9121141" cy="513064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24984" t="5726" b="9812"/>
          <a:stretch/>
        </p:blipFill>
        <p:spPr>
          <a:xfrm flipH="1">
            <a:off x="6809600" y="0"/>
            <a:ext cx="233439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 r="64393" b="23634"/>
          <a:stretch/>
        </p:blipFill>
        <p:spPr>
          <a:xfrm flipH="1">
            <a:off x="-2" y="2742534"/>
            <a:ext cx="2168326" cy="23763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909158" y="3879128"/>
            <a:ext cx="2313282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908" y="311265"/>
            <a:ext cx="1901299" cy="81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757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 t="382" r="7907" b="22031"/>
          <a:stretch/>
        </p:blipFill>
        <p:spPr>
          <a:xfrm>
            <a:off x="-2122" y="0"/>
            <a:ext cx="9146123" cy="51270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24983" t="5726" b="9812"/>
          <a:stretch/>
        </p:blipFill>
        <p:spPr>
          <a:xfrm flipH="1">
            <a:off x="6809602" y="0"/>
            <a:ext cx="23343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r="64360" b="23634"/>
          <a:stretch/>
        </p:blipFill>
        <p:spPr>
          <a:xfrm flipH="1">
            <a:off x="-2122" y="2742534"/>
            <a:ext cx="2170446" cy="23763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5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Shape 96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794231" cy="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25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 l="54" t="7811" b="7867"/>
          <a:stretch/>
        </p:blipFill>
        <p:spPr>
          <a:xfrm flipH="1">
            <a:off x="8507" y="-4477"/>
            <a:ext cx="9135490" cy="513369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24983" t="4151" b="9813"/>
          <a:stretch/>
        </p:blipFill>
        <p:spPr>
          <a:xfrm flipH="1">
            <a:off x="6809602" y="-95908"/>
            <a:ext cx="2334397" cy="523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r="64392" b="23634"/>
          <a:stretch/>
        </p:blipFill>
        <p:spPr>
          <a:xfrm flipH="1">
            <a:off x="-25" y="2742534"/>
            <a:ext cx="2168346" cy="237639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5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Shape 106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794231" cy="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2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4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 l="54" t="7812" b="7868"/>
          <a:stretch/>
        </p:blipFill>
        <p:spPr>
          <a:xfrm flipH="1">
            <a:off x="-27" y="-4477"/>
            <a:ext cx="9144025" cy="514797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 l="24983" t="4151" b="9814"/>
          <a:stretch/>
        </p:blipFill>
        <p:spPr>
          <a:xfrm flipH="1">
            <a:off x="6785466" y="-95908"/>
            <a:ext cx="2358533" cy="523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4">
            <a:alphaModFix/>
          </a:blip>
          <a:srcRect r="64393" b="23634"/>
          <a:stretch/>
        </p:blipFill>
        <p:spPr>
          <a:xfrm flipH="1">
            <a:off x="-25" y="2742534"/>
            <a:ext cx="2168346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3" name="Shape 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803214" cy="3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5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t="17793" r="17615" b="16192"/>
          <a:stretch/>
        </p:blipFill>
        <p:spPr>
          <a:xfrm>
            <a:off x="0" y="0"/>
            <a:ext cx="9144000" cy="511521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l="24983" t="5726" b="9812"/>
          <a:stretch/>
        </p:blipFill>
        <p:spPr>
          <a:xfrm flipH="1">
            <a:off x="6809602" y="-1"/>
            <a:ext cx="23343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r="64393" b="23634"/>
          <a:stretch/>
        </p:blipFill>
        <p:spPr>
          <a:xfrm flipH="1">
            <a:off x="-1" y="2742534"/>
            <a:ext cx="2168322" cy="237639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57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Shape 116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794231" cy="32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57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-Break_A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2">
            <a:alphaModFix/>
          </a:blip>
          <a:srcRect l="49" t="7816" b="7866"/>
          <a:stretch/>
        </p:blipFill>
        <p:spPr>
          <a:xfrm flipH="1">
            <a:off x="8532" y="-4477"/>
            <a:ext cx="9135466" cy="5133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t="5724" r="25284" b="9858"/>
          <a:stretch/>
        </p:blipFill>
        <p:spPr>
          <a:xfrm>
            <a:off x="6793778" y="0"/>
            <a:ext cx="232616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70" y="1139673"/>
            <a:ext cx="3329247" cy="1377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7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2">
            <a:alphaModFix/>
          </a:blip>
          <a:srcRect t="4470" r="6857" b="16939"/>
          <a:stretch/>
        </p:blipFill>
        <p:spPr>
          <a:xfrm>
            <a:off x="-2" y="0"/>
            <a:ext cx="9121141" cy="5130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24984" t="5726" b="9812"/>
          <a:stretch/>
        </p:blipFill>
        <p:spPr>
          <a:xfrm flipH="1">
            <a:off x="6809599" y="0"/>
            <a:ext cx="23343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r="64393" b="23634"/>
          <a:stretch/>
        </p:blipFill>
        <p:spPr>
          <a:xfrm flipH="1">
            <a:off x="-2" y="2742534"/>
            <a:ext cx="2168326" cy="237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908" y="311265"/>
            <a:ext cx="1901299" cy="81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23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-Slide_Image-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97200" y="1355042"/>
            <a:ext cx="3138173" cy="134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24983" t="5726" b="9812"/>
          <a:stretch/>
        </p:blipFill>
        <p:spPr>
          <a:xfrm flipH="1">
            <a:off x="6809602" y="0"/>
            <a:ext cx="233439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r="64393" b="23634"/>
          <a:stretch/>
        </p:blipFill>
        <p:spPr>
          <a:xfrm flipH="1">
            <a:off x="0" y="2742534"/>
            <a:ext cx="2168322" cy="23763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258716" y="3691796"/>
            <a:ext cx="2313282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2255043" y="3339173"/>
            <a:ext cx="4633911" cy="3444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5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5144032" y="3691796"/>
            <a:ext cx="1744923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44450" algn="ctr" rtl="0">
              <a:lnSpc>
                <a:spcPct val="13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43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-1428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A"/>
              </a:buClr>
              <a:buSzPts val="225"/>
              <a:buFont typeface="Arial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55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Slide_No-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765286" y="4650519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5824181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502518" y="1255973"/>
            <a:ext cx="5824181" cy="19275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502518" y="903350"/>
            <a:ext cx="5824184" cy="35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Picture 7" descr="encoura_EV-lockup_stacked-vert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67" y="285722"/>
            <a:ext cx="1091495" cy="520240"/>
          </a:xfrm>
          <a:prstGeom prst="rect">
            <a:avLst/>
          </a:prstGeom>
        </p:spPr>
      </p:pic>
      <p:pic>
        <p:nvPicPr>
          <p:cNvPr id="9" name="Picture 8" descr="Encoura_Fabric_EVR_EV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3" b="32275"/>
          <a:stretch/>
        </p:blipFill>
        <p:spPr>
          <a:xfrm>
            <a:off x="3989041" y="3199222"/>
            <a:ext cx="5154960" cy="19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90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-Slide_Image-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l="1216" t="10539" r="2360" b="8104"/>
          <a:stretch/>
        </p:blipFill>
        <p:spPr>
          <a:xfrm flipH="1"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4">
            <a:alphaModFix/>
          </a:blip>
          <a:srcRect l="24983" t="5726" b="9813"/>
          <a:stretch/>
        </p:blipFill>
        <p:spPr>
          <a:xfrm flipH="1">
            <a:off x="6785466" y="0"/>
            <a:ext cx="23585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 r="64394" b="23634"/>
          <a:stretch/>
        </p:blipFill>
        <p:spPr>
          <a:xfrm flipH="1">
            <a:off x="-1" y="2742534"/>
            <a:ext cx="2168322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Shape 23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4" name="Shape 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9829" y="4836332"/>
            <a:ext cx="803214" cy="328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63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t="382" r="7908" b="22031"/>
          <a:stretch/>
        </p:blipFill>
        <p:spPr>
          <a:xfrm>
            <a:off x="-2122" y="0"/>
            <a:ext cx="914612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l="24983" t="5726" b="9813"/>
          <a:stretch/>
        </p:blipFill>
        <p:spPr>
          <a:xfrm flipH="1">
            <a:off x="6785466" y="0"/>
            <a:ext cx="23585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 r="64360" b="23634"/>
          <a:stretch/>
        </p:blipFill>
        <p:spPr>
          <a:xfrm flipH="1">
            <a:off x="-2122" y="2742534"/>
            <a:ext cx="2170446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Shape 32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33" name="Shape 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803214" cy="3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39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4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 l="54" t="7812" b="7868"/>
          <a:stretch/>
        </p:blipFill>
        <p:spPr>
          <a:xfrm flipH="1">
            <a:off x="-27" y="-4477"/>
            <a:ext cx="9144025" cy="514797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 l="24983" t="4151" b="9814"/>
          <a:stretch/>
        </p:blipFill>
        <p:spPr>
          <a:xfrm flipH="1">
            <a:off x="6785466" y="-95908"/>
            <a:ext cx="2358533" cy="523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4">
            <a:alphaModFix/>
          </a:blip>
          <a:srcRect r="64393" b="23634"/>
          <a:stretch/>
        </p:blipFill>
        <p:spPr>
          <a:xfrm flipH="1">
            <a:off x="-25" y="2742534"/>
            <a:ext cx="2168346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3" name="Shape 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803214" cy="3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270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5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t="17793" r="17615" b="16192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l="24983" t="5726" b="9813"/>
          <a:stretch/>
        </p:blipFill>
        <p:spPr>
          <a:xfrm flipH="1">
            <a:off x="6785466" y="-1"/>
            <a:ext cx="23585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 r="64394" b="23634"/>
          <a:stretch/>
        </p:blipFill>
        <p:spPr>
          <a:xfrm flipH="1">
            <a:off x="-1" y="2742534"/>
            <a:ext cx="2168322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3" name="Shape 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803214" cy="3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07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5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t="17793" r="17615" b="16192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l="24983" t="5726" b="9813"/>
          <a:stretch/>
        </p:blipFill>
        <p:spPr>
          <a:xfrm flipH="1">
            <a:off x="6785466" y="-1"/>
            <a:ext cx="23585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 r="64394" b="23634"/>
          <a:stretch/>
        </p:blipFill>
        <p:spPr>
          <a:xfrm flipH="1">
            <a:off x="-1" y="2742534"/>
            <a:ext cx="2168322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 rot="10800000" flipH="1">
            <a:off x="0" y="4839227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3" name="Shape 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9829" y="4836332"/>
            <a:ext cx="803214" cy="3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-Break_A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l="49" t="7816" b="7866"/>
          <a:stretch/>
        </p:blipFill>
        <p:spPr>
          <a:xfrm flipH="1">
            <a:off x="-2" y="-4477"/>
            <a:ext cx="9144000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t="5724" r="25284" b="9858"/>
          <a:stretch/>
        </p:blipFill>
        <p:spPr>
          <a:xfrm>
            <a:off x="6793778" y="0"/>
            <a:ext cx="23502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8" y="1308741"/>
            <a:ext cx="4193481" cy="13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77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-Break_A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t="17791" r="17614" b="16193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r="25947" b="5024"/>
          <a:stretch/>
        </p:blipFill>
        <p:spPr>
          <a:xfrm rot="-5400000" flipH="1">
            <a:off x="5085971" y="1085516"/>
            <a:ext cx="2329499" cy="57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" y="1308741"/>
            <a:ext cx="4193481" cy="13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6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Slide_No-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765286" y="4650519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5824181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Museo For Dell 300" panose="02000000000000000000" pitchFamily="50" charset="0"/>
                <a:ea typeface="Museo For Dell 300" panose="02000000000000000000" pitchFamily="50" charset="0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502518" y="1255973"/>
            <a:ext cx="5824181" cy="19275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502518" y="903350"/>
            <a:ext cx="5824184" cy="35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 descr="Encoura_Fabric_EVR_E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3" b="32275"/>
          <a:stretch/>
        </p:blipFill>
        <p:spPr>
          <a:xfrm>
            <a:off x="3989041" y="3199222"/>
            <a:ext cx="5154960" cy="1944278"/>
          </a:xfrm>
          <a:prstGeom prst="rect">
            <a:avLst/>
          </a:prstGeom>
        </p:spPr>
      </p:pic>
      <p:pic>
        <p:nvPicPr>
          <p:cNvPr id="10" name="Picture 9" descr="encoura_EV-lockup_stacked-ver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03" y="282576"/>
            <a:ext cx="1093560" cy="5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90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Slide_No-Imag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765286" y="4650519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5824181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Museo For Dell 300" panose="02000000000000000000" pitchFamily="50" charset="0"/>
                <a:ea typeface="Museo For Dell 300" panose="02000000000000000000" pitchFamily="50" charset="0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502518" y="903350"/>
            <a:ext cx="5824184" cy="35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 descr="Encoura_Fabric_EVR_EV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9" b="32275"/>
          <a:stretch/>
        </p:blipFill>
        <p:spPr>
          <a:xfrm>
            <a:off x="3552048" y="3199222"/>
            <a:ext cx="5591952" cy="1944278"/>
          </a:xfrm>
          <a:prstGeom prst="rect">
            <a:avLst/>
          </a:prstGeom>
        </p:spPr>
      </p:pic>
      <p:pic>
        <p:nvPicPr>
          <p:cNvPr id="9" name="Picture 8" descr="encoura_EV-lockup_stacked-ver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03" y="282576"/>
            <a:ext cx="1093560" cy="5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3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2">
            <a:alphaModFix/>
          </a:blip>
          <a:srcRect t="4471" r="6857" b="16940"/>
          <a:stretch/>
        </p:blipFill>
        <p:spPr>
          <a:xfrm>
            <a:off x="-2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24984" t="5726" b="9813"/>
          <a:stretch/>
        </p:blipFill>
        <p:spPr>
          <a:xfrm flipH="1">
            <a:off x="6785463" y="0"/>
            <a:ext cx="23585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r="64394" b="23634"/>
          <a:stretch/>
        </p:blipFill>
        <p:spPr>
          <a:xfrm flipH="1">
            <a:off x="-2" y="2742534"/>
            <a:ext cx="2168326" cy="240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33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-Slide_Image-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97200" y="1355042"/>
            <a:ext cx="3138173" cy="135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24983" t="5726" b="9813"/>
          <a:stretch/>
        </p:blipFill>
        <p:spPr>
          <a:xfrm flipH="1">
            <a:off x="6785466" y="0"/>
            <a:ext cx="23585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r="64394" b="23634"/>
          <a:stretch/>
        </p:blipFill>
        <p:spPr>
          <a:xfrm flipH="1">
            <a:off x="0" y="2742534"/>
            <a:ext cx="2168322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258716" y="3691796"/>
            <a:ext cx="2313282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2255043" y="3339173"/>
            <a:ext cx="4633911" cy="3444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/>
              <a:buNone/>
              <a:defRPr sz="105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5144032" y="3691796"/>
            <a:ext cx="1744923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551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913447" y="742950"/>
            <a:ext cx="7773353" cy="342900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rgbClr val="0098C3"/>
                </a:solidFill>
                <a:latin typeface="Museo For Dell 300"/>
                <a:ea typeface="Arial"/>
                <a:cs typeface="Museo For Dell 30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913447" y="1200150"/>
            <a:ext cx="7773353" cy="342900"/>
          </a:xfrm>
          <a:prstGeom prst="rect">
            <a:avLst/>
          </a:prstGeom>
        </p:spPr>
        <p:txBody>
          <a:bodyPr/>
          <a:lstStyle>
            <a:lvl1pPr>
              <a:defRPr sz="1500" baseline="0">
                <a:solidFill>
                  <a:srgbClr val="1E9D8B"/>
                </a:solidFill>
                <a:latin typeface="Arial"/>
                <a:ea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3"/>
          </p:nvPr>
        </p:nvSpPr>
        <p:spPr>
          <a:xfrm>
            <a:off x="3428702" y="1771650"/>
            <a:ext cx="5258098" cy="2914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/>
                <a:ea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913447" y="1771650"/>
            <a:ext cx="2286953" cy="291465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200">
                <a:solidFill>
                  <a:schemeClr val="accent1"/>
                </a:solidFill>
                <a:latin typeface="Arial"/>
                <a:ea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Title Slide BG_Site background bann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r="1"/>
          <a:stretch/>
        </p:blipFill>
        <p:spPr>
          <a:xfrm>
            <a:off x="0" y="0"/>
            <a:ext cx="513293" cy="51435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7830398" y="171450"/>
            <a:ext cx="1066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6"/>
                </a:solidFill>
                <a:latin typeface="Museo For Dell 300"/>
                <a:cs typeface="Museo For Dell 300"/>
              </a:rPr>
              <a:t>#EVSummit18</a:t>
            </a:r>
          </a:p>
        </p:txBody>
      </p:sp>
      <p:pic>
        <p:nvPicPr>
          <p:cNvPr id="19" name="Picture 18" descr="EVS 18 Icon_Oulined cropped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6" y="57150"/>
            <a:ext cx="734281" cy="6286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32983" y="4913226"/>
            <a:ext cx="243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i="1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>Copyright 2018 NRCCUA</a:t>
            </a:r>
            <a:r>
              <a:rPr lang="en-US" sz="600" i="1" spc="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>®</a:t>
            </a:r>
            <a:r>
              <a:rPr lang="en-US" sz="600" i="1" spc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</a:rPr>
              <a:t>.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3310" y="4789576"/>
            <a:ext cx="962276" cy="261347"/>
            <a:chOff x="10628312" y="6386101"/>
            <a:chExt cx="1282700" cy="348462"/>
          </a:xfrm>
        </p:grpSpPr>
        <p:pic>
          <p:nvPicPr>
            <p:cNvPr id="21" name="Picture 20" descr="strada 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5048" y="6386101"/>
              <a:ext cx="425964" cy="273354"/>
            </a:xfrm>
            <a:prstGeom prst="rect">
              <a:avLst/>
            </a:prstGeom>
          </p:spPr>
        </p:pic>
        <p:pic>
          <p:nvPicPr>
            <p:cNvPr id="22" name="Picture 21" descr="NRCCUA_logo_MM_rgb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312" y="6387091"/>
              <a:ext cx="723900" cy="347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395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-Break_A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02518" y="2187550"/>
            <a:ext cx="3883744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502518" y="1892758"/>
            <a:ext cx="3883744" cy="270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l="26174" b="59881"/>
          <a:stretch/>
        </p:blipFill>
        <p:spPr>
          <a:xfrm rot="5400000" flipH="1">
            <a:off x="72955" y="2772069"/>
            <a:ext cx="2298470" cy="244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l="25020" t="5724" b="9858"/>
          <a:stretch/>
        </p:blipFill>
        <p:spPr>
          <a:xfrm flipH="1">
            <a:off x="6809602" y="0"/>
            <a:ext cx="233439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3117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67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-Break_A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l="49" t="7816" b="7866"/>
          <a:stretch/>
        </p:blipFill>
        <p:spPr>
          <a:xfrm flipH="1">
            <a:off x="-2" y="-4477"/>
            <a:ext cx="9144000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t="5724" r="25284" b="9858"/>
          <a:stretch/>
        </p:blipFill>
        <p:spPr>
          <a:xfrm>
            <a:off x="6793778" y="0"/>
            <a:ext cx="23502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070" y="1139673"/>
            <a:ext cx="3366900" cy="13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Slide_No-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765286" y="4650519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5824181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Museo For Dell 300" panose="02000000000000000000" pitchFamily="50" charset="0"/>
                <a:ea typeface="Museo For Dell 300" panose="02000000000000000000" pitchFamily="50" charset="0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502518" y="1255973"/>
            <a:ext cx="5824181" cy="19275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l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502518" y="903350"/>
            <a:ext cx="5824184" cy="352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Picture 7" descr="encoura_EV-lockup_stacked-vert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67" y="285722"/>
            <a:ext cx="1091495" cy="520240"/>
          </a:xfrm>
          <a:prstGeom prst="rect">
            <a:avLst/>
          </a:prstGeom>
        </p:spPr>
      </p:pic>
      <p:pic>
        <p:nvPicPr>
          <p:cNvPr id="9" name="Picture 8" descr="Encoura_Fabric_EVR_EV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3" b="32275"/>
          <a:stretch/>
        </p:blipFill>
        <p:spPr>
          <a:xfrm>
            <a:off x="3989041" y="3199222"/>
            <a:ext cx="5154960" cy="19442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Slide_Image-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2">
            <a:alphaModFix/>
          </a:blip>
          <a:srcRect t="4471" r="6857" b="16940"/>
          <a:stretch/>
        </p:blipFill>
        <p:spPr>
          <a:xfrm>
            <a:off x="-2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09158" y="2979791"/>
            <a:ext cx="4170502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909158" y="3466682"/>
            <a:ext cx="4170502" cy="642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24984" t="5726" b="9813"/>
          <a:stretch/>
        </p:blipFill>
        <p:spPr>
          <a:xfrm flipH="1">
            <a:off x="6785463" y="0"/>
            <a:ext cx="23585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r="64394" b="23634"/>
          <a:stretch/>
        </p:blipFill>
        <p:spPr>
          <a:xfrm flipH="1">
            <a:off x="-2" y="2742534"/>
            <a:ext cx="2168326" cy="240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908" y="311265"/>
            <a:ext cx="1901299" cy="81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-Slide_Image-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97200" y="1355042"/>
            <a:ext cx="3138173" cy="1351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24983" t="5726" b="9813"/>
          <a:stretch/>
        </p:blipFill>
        <p:spPr>
          <a:xfrm flipH="1">
            <a:off x="6785466" y="0"/>
            <a:ext cx="235853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r="64394" b="23634"/>
          <a:stretch/>
        </p:blipFill>
        <p:spPr>
          <a:xfrm flipH="1">
            <a:off x="0" y="2742534"/>
            <a:ext cx="2168322" cy="240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258716" y="3691796"/>
            <a:ext cx="2313282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2255043" y="3339173"/>
            <a:ext cx="4633911" cy="3444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Font typeface="Arial"/>
              <a:buNone/>
              <a:defRPr sz="105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5144032" y="3691796"/>
            <a:ext cx="1744923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07950" algn="ctr" rtl="0">
              <a:lnSpc>
                <a:spcPct val="13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21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-Break_A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502518" y="2187550"/>
            <a:ext cx="3883744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502518" y="1892758"/>
            <a:ext cx="3883744" cy="2701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l="26174" b="59881"/>
          <a:stretch/>
        </p:blipFill>
        <p:spPr>
          <a:xfrm rot="5400000" flipH="1">
            <a:off x="72955" y="2772069"/>
            <a:ext cx="2298470" cy="244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l="25020" t="5724" b="9858"/>
          <a:stretch/>
        </p:blipFill>
        <p:spPr>
          <a:xfrm flipH="1">
            <a:off x="6809602" y="0"/>
            <a:ext cx="233439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1305" y="273843"/>
            <a:ext cx="8621485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1305" y="1369219"/>
            <a:ext cx="8621485" cy="3263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71305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815295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3" r:id="rId6"/>
    <p:sldLayoutId id="2147483664" r:id="rId7"/>
    <p:sldLayoutId id="2147483686" r:id="rId8"/>
    <p:sldLayoutId id="2147483687" r:id="rId9"/>
    <p:sldLayoutId id="2147483706" r:id="rId10"/>
    <p:sldLayoutId id="214748372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1305" y="273843"/>
            <a:ext cx="8621485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1305" y="1369219"/>
            <a:ext cx="8621485" cy="3263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2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71305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A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A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815295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428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A"/>
              </a:buClr>
              <a:buSzPts val="225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140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05" r:id="rId13"/>
    <p:sldLayoutId id="214748370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1305" y="273843"/>
            <a:ext cx="8621485" cy="9941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1305" y="1369219"/>
            <a:ext cx="8621485" cy="32635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71305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815295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9072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4294967295"/>
          </p:nvPr>
        </p:nvSpPr>
        <p:spPr>
          <a:xfrm>
            <a:off x="502520" y="3550057"/>
            <a:ext cx="3983400" cy="80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i="1" dirty="0"/>
              <a:t>Kim Reid, Principal Analyst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i="1" dirty="0"/>
              <a:t>Eduventures Research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4294967295"/>
          </p:nvPr>
        </p:nvSpPr>
        <p:spPr>
          <a:xfrm>
            <a:off x="502517" y="2688341"/>
            <a:ext cx="4782778" cy="34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5"/>
              </a:buClr>
              <a:buSzPct val="25000"/>
              <a:buNone/>
            </a:pPr>
            <a:r>
              <a:rPr lang="en-US" sz="2000" dirty="0">
                <a:solidFill>
                  <a:schemeClr val="accent5"/>
                </a:solidFill>
                <a:latin typeface="Museo For Dell 300"/>
                <a:cs typeface="Museo For Dell 300"/>
              </a:rPr>
              <a:t>Translating Mission to Market: Understanding Prospective Undergraduate Mindsets</a:t>
            </a:r>
          </a:p>
        </p:txBody>
      </p:sp>
    </p:spTree>
    <p:extLst>
      <p:ext uri="{BB962C8B-B14F-4D97-AF65-F5344CB8AC3E}">
        <p14:creationId xmlns:p14="http://schemas.microsoft.com/office/powerpoint/2010/main" val="142456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292745" y="153049"/>
            <a:ext cx="5824182" cy="7479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/>
              <a:t>Demography is not Destiny</a:t>
            </a:r>
          </a:p>
        </p:txBody>
      </p:sp>
      <p:sp>
        <p:nvSpPr>
          <p:cNvPr id="32" name="Shape 234"/>
          <p:cNvSpPr/>
          <p:nvPr/>
        </p:nvSpPr>
        <p:spPr>
          <a:xfrm>
            <a:off x="5021747" y="2733600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591" y="766126"/>
            <a:ext cx="8874215" cy="4171329"/>
            <a:chOff x="228591" y="766126"/>
            <a:chExt cx="8874215" cy="4171329"/>
          </a:xfrm>
        </p:grpSpPr>
        <p:graphicFrame>
          <p:nvGraphicFramePr>
            <p:cNvPr id="27" name="Chart 26"/>
            <p:cNvGraphicFramePr/>
            <p:nvPr>
              <p:extLst>
                <p:ext uri="{D42A27DB-BD31-4B8C-83A1-F6EECF244321}">
                  <p14:modId xmlns:p14="http://schemas.microsoft.com/office/powerpoint/2010/main" val="842767650"/>
                </p:ext>
              </p:extLst>
            </p:nvPr>
          </p:nvGraphicFramePr>
          <p:xfrm>
            <a:off x="3621308" y="766126"/>
            <a:ext cx="1371600" cy="4171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1" name="Chart 30"/>
            <p:cNvGraphicFramePr/>
            <p:nvPr>
              <p:extLst>
                <p:ext uri="{D42A27DB-BD31-4B8C-83A1-F6EECF244321}">
                  <p14:modId xmlns:p14="http://schemas.microsoft.com/office/powerpoint/2010/main" val="3696716331"/>
                </p:ext>
              </p:extLst>
            </p:nvPr>
          </p:nvGraphicFramePr>
          <p:xfrm>
            <a:off x="2251342" y="766126"/>
            <a:ext cx="1371600" cy="4171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1112877841"/>
                </p:ext>
              </p:extLst>
            </p:nvPr>
          </p:nvGraphicFramePr>
          <p:xfrm>
            <a:off x="228591" y="766126"/>
            <a:ext cx="2024385" cy="4171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9" name="Chart 28"/>
            <p:cNvGraphicFramePr/>
            <p:nvPr>
              <p:extLst>
                <p:ext uri="{D42A27DB-BD31-4B8C-83A1-F6EECF244321}">
                  <p14:modId xmlns:p14="http://schemas.microsoft.com/office/powerpoint/2010/main" val="3627903753"/>
                </p:ext>
              </p:extLst>
            </p:nvPr>
          </p:nvGraphicFramePr>
          <p:xfrm>
            <a:off x="6361240" y="766126"/>
            <a:ext cx="1371600" cy="4171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8" name="Chart 27"/>
            <p:cNvGraphicFramePr/>
            <p:nvPr>
              <p:extLst>
                <p:ext uri="{D42A27DB-BD31-4B8C-83A1-F6EECF244321}">
                  <p14:modId xmlns:p14="http://schemas.microsoft.com/office/powerpoint/2010/main" val="780906180"/>
                </p:ext>
              </p:extLst>
            </p:nvPr>
          </p:nvGraphicFramePr>
          <p:xfrm>
            <a:off x="7731206" y="766126"/>
            <a:ext cx="1371600" cy="4171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6" name="Chart 25"/>
            <p:cNvGraphicFramePr/>
            <p:nvPr>
              <p:extLst>
                <p:ext uri="{D42A27DB-BD31-4B8C-83A1-F6EECF244321}">
                  <p14:modId xmlns:p14="http://schemas.microsoft.com/office/powerpoint/2010/main" val="1242599741"/>
                </p:ext>
              </p:extLst>
            </p:nvPr>
          </p:nvGraphicFramePr>
          <p:xfrm>
            <a:off x="4991274" y="766126"/>
            <a:ext cx="1371600" cy="4171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847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215849" cy="747909"/>
          </a:xfrm>
        </p:spPr>
        <p:txBody>
          <a:bodyPr/>
          <a:lstStyle/>
          <a:p>
            <a:r>
              <a:rPr lang="en-US" sz="2400" dirty="0"/>
              <a:t>As Demography Shifts, Career Orientation Likely to Increase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1800" b="0" dirty="0"/>
              <a:t>Student Mindsets by Access Status</a:t>
            </a:r>
          </a:p>
          <a:p>
            <a:endParaRPr lang="en-US" sz="1800" b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3526885"/>
              </p:ext>
            </p:extLst>
          </p:nvPr>
        </p:nvGraphicFramePr>
        <p:xfrm>
          <a:off x="649981" y="1088968"/>
          <a:ext cx="7770812" cy="368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550" y="4686300"/>
            <a:ext cx="44326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Factors  =  First-generation college; low-income; underrepresented minority</a:t>
            </a:r>
          </a:p>
        </p:txBody>
      </p:sp>
    </p:spTree>
    <p:extLst>
      <p:ext uri="{BB962C8B-B14F-4D97-AF65-F5344CB8AC3E}">
        <p14:creationId xmlns:p14="http://schemas.microsoft.com/office/powerpoint/2010/main" val="9475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5035050" y="2733550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7244482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69850"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300" dirty="0"/>
              <a:t>National Mindsets by Likely Institutional Destination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7671" y="737751"/>
            <a:ext cx="8112868" cy="4333782"/>
            <a:chOff x="477671" y="737751"/>
            <a:chExt cx="8112868" cy="4333782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885799451"/>
                </p:ext>
              </p:extLst>
            </p:nvPr>
          </p:nvGraphicFramePr>
          <p:xfrm>
            <a:off x="477671" y="737751"/>
            <a:ext cx="7861111" cy="4333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477671" y="2463136"/>
              <a:ext cx="8112868" cy="103404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3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5035050" y="2701401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502525" y="292450"/>
            <a:ext cx="6778200" cy="74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 indent="-69850"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dirty="0"/>
              <a:t>Shifting Priorities for Student Mindsets from Application to Enrollment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7666" y="1219026"/>
            <a:ext cx="8077416" cy="2966021"/>
            <a:chOff x="557666" y="1219026"/>
            <a:chExt cx="8077416" cy="2966021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632660456"/>
                </p:ext>
              </p:extLst>
            </p:nvPr>
          </p:nvGraphicFramePr>
          <p:xfrm>
            <a:off x="557666" y="1219026"/>
            <a:ext cx="1482375" cy="2964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907169128"/>
                </p:ext>
              </p:extLst>
            </p:nvPr>
          </p:nvGraphicFramePr>
          <p:xfrm>
            <a:off x="2113854" y="1219026"/>
            <a:ext cx="1185900" cy="2964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053041919"/>
                </p:ext>
              </p:extLst>
            </p:nvPr>
          </p:nvGraphicFramePr>
          <p:xfrm>
            <a:off x="3373567" y="1219026"/>
            <a:ext cx="1185900" cy="2964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4128260577"/>
                </p:ext>
              </p:extLst>
            </p:nvPr>
          </p:nvGraphicFramePr>
          <p:xfrm>
            <a:off x="4633280" y="1219026"/>
            <a:ext cx="1185900" cy="2964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4010356157"/>
                </p:ext>
              </p:extLst>
            </p:nvPr>
          </p:nvGraphicFramePr>
          <p:xfrm>
            <a:off x="5892993" y="1219026"/>
            <a:ext cx="1185900" cy="2964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403296912"/>
                </p:ext>
              </p:extLst>
            </p:nvPr>
          </p:nvGraphicFramePr>
          <p:xfrm>
            <a:off x="7152707" y="1220297"/>
            <a:ext cx="1482375" cy="2964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6416" y="4183776"/>
            <a:ext cx="6400800" cy="8188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73567" y="1079943"/>
            <a:ext cx="1104304" cy="30255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19432" y="1079943"/>
            <a:ext cx="1104304" cy="30255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04084" y="1079943"/>
            <a:ext cx="1104304" cy="30255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5035050" y="2701401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502525" y="292450"/>
            <a:ext cx="6778200" cy="74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lvl="0" indent="-69850"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dirty="0"/>
              <a:t>Top Two Priorities End Up the Same 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557666" y="1219026"/>
          <a:ext cx="1482375" cy="29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2113854" y="1219026"/>
          <a:ext cx="1185900" cy="29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3373567" y="1219026"/>
          <a:ext cx="1185900" cy="29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4633280" y="1219026"/>
          <a:ext cx="1185900" cy="29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5892993" y="1219026"/>
          <a:ext cx="1185900" cy="29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/>
          </p:nvPr>
        </p:nvGraphicFramePr>
        <p:xfrm>
          <a:off x="7152707" y="1220297"/>
          <a:ext cx="1482375" cy="296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53544" b="28565"/>
          <a:stretch/>
        </p:blipFill>
        <p:spPr>
          <a:xfrm>
            <a:off x="4683642" y="4183777"/>
            <a:ext cx="2973574" cy="5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9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02517" y="2187550"/>
            <a:ext cx="7323671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dirty="0"/>
              <a:t>National CCAA Institutions and Mindsets</a:t>
            </a:r>
          </a:p>
        </p:txBody>
      </p:sp>
    </p:spTree>
    <p:extLst>
      <p:ext uri="{BB962C8B-B14F-4D97-AF65-F5344CB8AC3E}">
        <p14:creationId xmlns:p14="http://schemas.microsoft.com/office/powerpoint/2010/main" val="123551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136878" cy="7479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Catholic Institutions Serve Different Missions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Based on NCES data</a:t>
            </a:r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Admit rate</a:t>
            </a:r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First-year retention</a:t>
            </a:r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Six-year graduation</a:t>
            </a:r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Percent Pell students</a:t>
            </a:r>
          </a:p>
          <a:p>
            <a:pPr marL="685800" lvl="1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Percent underrepresented minorities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11 segments/neighborhoods identified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Focus on six segments for demonstration purposes</a:t>
            </a:r>
          </a:p>
          <a:p>
            <a:pPr marL="171450" indent="-1714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How do they these segments interact with student mindsets?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000" b="0" dirty="0"/>
              <a:t>A Segmentation of CCCA Institutions</a:t>
            </a:r>
          </a:p>
        </p:txBody>
      </p:sp>
    </p:spTree>
    <p:extLst>
      <p:ext uri="{BB962C8B-B14F-4D97-AF65-F5344CB8AC3E}">
        <p14:creationId xmlns:p14="http://schemas.microsoft.com/office/powerpoint/2010/main" val="235180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062064" cy="747909"/>
          </a:xfrm>
        </p:spPr>
        <p:txBody>
          <a:bodyPr/>
          <a:lstStyle/>
          <a:p>
            <a:r>
              <a:rPr lang="en-US" dirty="0"/>
              <a:t>#1 </a:t>
            </a:r>
            <a:r>
              <a:rPr lang="en-US" b="1" dirty="0">
                <a:solidFill>
                  <a:schemeClr val="accent3"/>
                </a:solidFill>
              </a:rPr>
              <a:t>Nearly Open Enrollment </a:t>
            </a:r>
            <a:r>
              <a:rPr lang="en-US" dirty="0"/>
              <a:t>(17 Institutions)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3"/>
          </p:nvPr>
        </p:nvSpPr>
        <p:spPr>
          <a:xfrm>
            <a:off x="502517" y="903350"/>
            <a:ext cx="7441857" cy="352624"/>
          </a:xfrm>
        </p:spPr>
        <p:txBody>
          <a:bodyPr/>
          <a:lstStyle/>
          <a:p>
            <a:r>
              <a:rPr lang="en-US" sz="1600" b="0" dirty="0"/>
              <a:t>Institutions that admit most applicants, struggle a bit with retention and quite a bit with graduation. But these institutions serve many Pell students and a fair amount of underrepresented minorities as well.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88714814"/>
              </p:ext>
            </p:extLst>
          </p:nvPr>
        </p:nvGraphicFramePr>
        <p:xfrm>
          <a:off x="101009" y="1690577"/>
          <a:ext cx="7843365" cy="315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92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062064" cy="747909"/>
          </a:xfrm>
        </p:spPr>
        <p:txBody>
          <a:bodyPr/>
          <a:lstStyle/>
          <a:p>
            <a:r>
              <a:rPr lang="en-US" dirty="0"/>
              <a:t>#2 </a:t>
            </a:r>
            <a:r>
              <a:rPr lang="en-US" b="1" dirty="0">
                <a:solidFill>
                  <a:schemeClr val="accent3"/>
                </a:solidFill>
              </a:rPr>
              <a:t>Solid Performers </a:t>
            </a:r>
            <a:r>
              <a:rPr lang="en-US" dirty="0"/>
              <a:t>(16 Institutions)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3"/>
          </p:nvPr>
        </p:nvSpPr>
        <p:spPr>
          <a:xfrm>
            <a:off x="502517" y="903350"/>
            <a:ext cx="7441857" cy="352624"/>
          </a:xfrm>
        </p:spPr>
        <p:txBody>
          <a:bodyPr/>
          <a:lstStyle/>
          <a:p>
            <a:r>
              <a:rPr lang="en-US" sz="1600" b="0" dirty="0"/>
              <a:t>Well-known, but non-elite institutions, that do well on retention and graduation, but have modest numbers when it comes to serving Pell or underrepresented minorities.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521316498"/>
              </p:ext>
            </p:extLst>
          </p:nvPr>
        </p:nvGraphicFramePr>
        <p:xfrm>
          <a:off x="404037" y="1690577"/>
          <a:ext cx="7252291" cy="315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49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062064" cy="747909"/>
          </a:xfrm>
        </p:spPr>
        <p:txBody>
          <a:bodyPr/>
          <a:lstStyle/>
          <a:p>
            <a:r>
              <a:rPr lang="en-US" dirty="0"/>
              <a:t>#3 </a:t>
            </a:r>
            <a:r>
              <a:rPr lang="en-US" b="1" dirty="0">
                <a:solidFill>
                  <a:schemeClr val="accent3"/>
                </a:solidFill>
              </a:rPr>
              <a:t>Feeling Pell Pressure </a:t>
            </a:r>
            <a:r>
              <a:rPr lang="en-US" dirty="0"/>
              <a:t>(14 Institutions)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3"/>
          </p:nvPr>
        </p:nvSpPr>
        <p:spPr>
          <a:xfrm>
            <a:off x="502517" y="903350"/>
            <a:ext cx="7441857" cy="352624"/>
          </a:xfrm>
        </p:spPr>
        <p:txBody>
          <a:bodyPr/>
          <a:lstStyle/>
          <a:p>
            <a:r>
              <a:rPr lang="en-US" sz="1600" b="0" dirty="0"/>
              <a:t>Modestly selective institutions with very low diversity that are feeling some Pell pressure.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718623"/>
              </p:ext>
            </p:extLst>
          </p:nvPr>
        </p:nvGraphicFramePr>
        <p:xfrm>
          <a:off x="334926" y="1690577"/>
          <a:ext cx="7321402" cy="315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81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8580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Eduventures’ Prospective Student Mindsets</a:t>
            </a:r>
          </a:p>
          <a:p>
            <a:pPr marL="68580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National CCAA Institutions and Mindsets</a:t>
            </a:r>
          </a:p>
          <a:p>
            <a:pPr marL="68580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How to Work with Mindsets</a:t>
            </a:r>
          </a:p>
          <a:p>
            <a:pPr marL="685800" lvl="1" indent="-171450">
              <a:buFont typeface="Arial" panose="020B0604020202020204" pitchFamily="34" charset="0"/>
              <a:buChar char="•"/>
            </a:pPr>
            <a:r>
              <a:rPr lang="en-US" sz="2000" dirty="0"/>
              <a:t>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062064" cy="747909"/>
          </a:xfrm>
        </p:spPr>
        <p:txBody>
          <a:bodyPr/>
          <a:lstStyle/>
          <a:p>
            <a:r>
              <a:rPr lang="en-US" dirty="0"/>
              <a:t>#4 </a:t>
            </a:r>
            <a:r>
              <a:rPr lang="en-US" b="1" dirty="0">
                <a:solidFill>
                  <a:schemeClr val="accent3"/>
                </a:solidFill>
              </a:rPr>
              <a:t>Urban Diverse</a:t>
            </a:r>
            <a:r>
              <a:rPr lang="en-US" dirty="0"/>
              <a:t> (14 Institutions)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3"/>
          </p:nvPr>
        </p:nvSpPr>
        <p:spPr>
          <a:xfrm>
            <a:off x="502517" y="903350"/>
            <a:ext cx="7441857" cy="352624"/>
          </a:xfrm>
        </p:spPr>
        <p:txBody>
          <a:bodyPr/>
          <a:lstStyle/>
          <a:p>
            <a:r>
              <a:rPr lang="en-US" sz="1600" b="0" dirty="0"/>
              <a:t>Solid performing institutions serving an average number of Pell students, but above average numbers of diverse students. All of these institutions are in urban settings.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31481842"/>
              </p:ext>
            </p:extLst>
          </p:nvPr>
        </p:nvGraphicFramePr>
        <p:xfrm>
          <a:off x="334926" y="1690577"/>
          <a:ext cx="7321402" cy="315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55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062064" cy="747909"/>
          </a:xfrm>
        </p:spPr>
        <p:txBody>
          <a:bodyPr/>
          <a:lstStyle/>
          <a:p>
            <a:r>
              <a:rPr lang="en-US" dirty="0"/>
              <a:t>#5 </a:t>
            </a:r>
            <a:r>
              <a:rPr lang="en-US" b="1" dirty="0">
                <a:solidFill>
                  <a:schemeClr val="accent3"/>
                </a:solidFill>
              </a:rPr>
              <a:t>Highly Selective </a:t>
            </a:r>
            <a:r>
              <a:rPr lang="en-US" dirty="0"/>
              <a:t>(10 Institutions)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3"/>
          </p:nvPr>
        </p:nvSpPr>
        <p:spPr>
          <a:xfrm>
            <a:off x="502517" y="903350"/>
            <a:ext cx="7441857" cy="352624"/>
          </a:xfrm>
        </p:spPr>
        <p:txBody>
          <a:bodyPr/>
          <a:lstStyle/>
          <a:p>
            <a:r>
              <a:rPr lang="en-US" sz="1600" b="0" dirty="0"/>
              <a:t>These are the highly selective institutions with excellent retention and graduation rates. However, they are below par on serving underrepresented minorities and far below par on serving Pell students.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617980729"/>
              </p:ext>
            </p:extLst>
          </p:nvPr>
        </p:nvGraphicFramePr>
        <p:xfrm>
          <a:off x="334926" y="1690577"/>
          <a:ext cx="7321402" cy="315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36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062064" cy="747909"/>
          </a:xfrm>
        </p:spPr>
        <p:txBody>
          <a:bodyPr/>
          <a:lstStyle/>
          <a:p>
            <a:r>
              <a:rPr lang="en-US" dirty="0"/>
              <a:t>#6 </a:t>
            </a:r>
            <a:r>
              <a:rPr lang="en-US" b="1" dirty="0">
                <a:solidFill>
                  <a:schemeClr val="accent3"/>
                </a:solidFill>
              </a:rPr>
              <a:t>Serving the Underserved </a:t>
            </a:r>
            <a:r>
              <a:rPr lang="en-US" dirty="0"/>
              <a:t>(10 Institutions)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idx="3"/>
          </p:nvPr>
        </p:nvSpPr>
        <p:spPr>
          <a:xfrm>
            <a:off x="502517" y="903350"/>
            <a:ext cx="7441857" cy="352624"/>
          </a:xfrm>
        </p:spPr>
        <p:txBody>
          <a:bodyPr/>
          <a:lstStyle/>
          <a:p>
            <a:r>
              <a:rPr lang="en-US" sz="1600" b="0" dirty="0"/>
              <a:t>Institutions that serve very high numbers of Pell and underrepresented minorities students. Given the types of students these institutions serve, they have greater difficulty getting students to graduation.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59612423"/>
              </p:ext>
            </p:extLst>
          </p:nvPr>
        </p:nvGraphicFramePr>
        <p:xfrm>
          <a:off x="334926" y="1690577"/>
          <a:ext cx="7321402" cy="3157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336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5035050" y="2733550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7244482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69850"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300" dirty="0"/>
              <a:t>National Mindsets by Institutional Destination (4 YR)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6511235"/>
              </p:ext>
            </p:extLst>
          </p:nvPr>
        </p:nvGraphicFramePr>
        <p:xfrm>
          <a:off x="477671" y="737751"/>
          <a:ext cx="7861111" cy="433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5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5035050" y="2733550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07125031"/>
              </p:ext>
            </p:extLst>
          </p:nvPr>
        </p:nvGraphicFramePr>
        <p:xfrm>
          <a:off x="239376" y="1255973"/>
          <a:ext cx="7861111" cy="37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87858528"/>
              </p:ext>
            </p:extLst>
          </p:nvPr>
        </p:nvGraphicFramePr>
        <p:xfrm>
          <a:off x="235624" y="1249980"/>
          <a:ext cx="7861111" cy="37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4574" y="3565950"/>
            <a:ext cx="7705898" cy="29765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7175753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69850"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400" dirty="0"/>
              <a:t>Unique Mindset Profiles within Categories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2517" y="903350"/>
            <a:ext cx="7774147" cy="352624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Urban Diverse </a:t>
            </a:r>
            <a:r>
              <a:rPr lang="en-US" dirty="0"/>
              <a:t>Institutions – Application Interest Mindset Profile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574" y="2858589"/>
            <a:ext cx="7705898" cy="29765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574" y="2132873"/>
            <a:ext cx="7705898" cy="29765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-1428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999A"/>
              </a:buClr>
              <a:buSzPts val="225"/>
              <a:buFont typeface="Arial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7121026" cy="747909"/>
          </a:xfrm>
        </p:spPr>
        <p:txBody>
          <a:bodyPr/>
          <a:lstStyle/>
          <a:p>
            <a:r>
              <a:rPr lang="en-US" dirty="0"/>
              <a:t>Top Brand Perceptions of </a:t>
            </a:r>
            <a:r>
              <a:rPr lang="en-US" b="1" dirty="0">
                <a:solidFill>
                  <a:schemeClr val="accent3"/>
                </a:solidFill>
              </a:rPr>
              <a:t>Solid Performers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>
          <a:xfrm>
            <a:off x="502517" y="903350"/>
            <a:ext cx="7939733" cy="352624"/>
          </a:xfrm>
        </p:spPr>
        <p:txBody>
          <a:bodyPr/>
          <a:lstStyle/>
          <a:p>
            <a:r>
              <a:rPr lang="en-US" sz="1800" dirty="0"/>
              <a:t>Which of the following words do you associate with…</a:t>
            </a:r>
          </a:p>
        </p:txBody>
      </p:sp>
      <p:graphicFrame>
        <p:nvGraphicFramePr>
          <p:cNvPr id="5" name="Chart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6075958"/>
              </p:ext>
            </p:extLst>
          </p:nvPr>
        </p:nvGraphicFramePr>
        <p:xfrm>
          <a:off x="579474" y="1190847"/>
          <a:ext cx="7697974" cy="39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8074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rgbClr val="98999A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900" b="0" i="0" u="none" strike="noStrike" cap="none" dirty="0">
              <a:solidFill>
                <a:srgbClr val="9899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2518" y="155439"/>
            <a:ext cx="8320168" cy="747909"/>
          </a:xfrm>
        </p:spPr>
        <p:txBody>
          <a:bodyPr/>
          <a:lstStyle/>
          <a:p>
            <a:r>
              <a:rPr lang="en-US" dirty="0"/>
              <a:t>Perceptual Map by Mindset – </a:t>
            </a:r>
            <a:r>
              <a:rPr lang="en-US" b="1" dirty="0">
                <a:solidFill>
                  <a:schemeClr val="accent3"/>
                </a:solidFill>
              </a:rPr>
              <a:t>Solid Performers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71306" y="861237"/>
          <a:ext cx="7325658" cy="406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 rot="678422">
            <a:off x="5630435" y="1511885"/>
            <a:ext cx="2592345" cy="216930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678422">
            <a:off x="3965574" y="1403926"/>
            <a:ext cx="2966741" cy="184217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678422">
            <a:off x="3640371" y="2843515"/>
            <a:ext cx="3142910" cy="1959765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678422">
            <a:off x="762159" y="721866"/>
            <a:ext cx="3376919" cy="167248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678422">
            <a:off x="631493" y="2264294"/>
            <a:ext cx="3213772" cy="1683908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 rot="678422">
            <a:off x="1702019" y="2777150"/>
            <a:ext cx="3538599" cy="1750685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502518" y="2187550"/>
            <a:ext cx="5854166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dirty="0"/>
              <a:t>How to Work with Mindsets</a:t>
            </a:r>
          </a:p>
        </p:txBody>
      </p:sp>
    </p:spTree>
    <p:extLst>
      <p:ext uri="{BB962C8B-B14F-4D97-AF65-F5344CB8AC3E}">
        <p14:creationId xmlns:p14="http://schemas.microsoft.com/office/powerpoint/2010/main" val="120427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5035050" y="2733550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1" name="Shape 45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7189526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69850"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dirty="0"/>
              <a:t>Working in Phases while Recruiting Mindsets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955588" y="1063374"/>
          <a:ext cx="4809698" cy="320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023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502527" y="-12350"/>
            <a:ext cx="7308900" cy="74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/>
              <a:t>Experiential Interest Students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2"/>
          </p:nvPr>
        </p:nvSpPr>
        <p:spPr>
          <a:xfrm>
            <a:off x="502524" y="909250"/>
            <a:ext cx="7399725" cy="4015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dirty="0">
                <a:solidFill>
                  <a:srgbClr val="868686"/>
                </a:solidFill>
              </a:rPr>
              <a:t>The opening conversation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Experiential learning opportunities that lead to career-focused outcomes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Appreciate clearly laid out programs and degree plans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Sensitive to affordability </a:t>
            </a:r>
          </a:p>
          <a:p>
            <a:pPr marL="627062" lvl="0" indent="-296862" rtl="0">
              <a:lnSpc>
                <a:spcPct val="100000"/>
              </a:lnSpc>
              <a:spcBef>
                <a:spcPts val="0"/>
              </a:spcBef>
              <a:buClr>
                <a:srgbClr val="363636"/>
              </a:buClr>
              <a:buSzPct val="142857"/>
              <a:buFont typeface="Arial"/>
              <a:buNone/>
            </a:pPr>
            <a:endParaRPr sz="1400" dirty="0">
              <a:solidFill>
                <a:srgbClr val="868686"/>
              </a:solidFill>
            </a:endParaRPr>
          </a:p>
          <a:p>
            <a:pPr marL="34290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dirty="0">
                <a:solidFill>
                  <a:srgbClr val="868686"/>
                </a:solidFill>
              </a:rPr>
              <a:t>Potential blind spots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Academic coursework secondary 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Not much attention to the social aspects of college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Heighten understanding the importance academic and social to success in college</a:t>
            </a:r>
          </a:p>
          <a:p>
            <a:pPr marL="627062" lvl="0" indent="-296862" rtl="0">
              <a:lnSpc>
                <a:spcPct val="100000"/>
              </a:lnSpc>
              <a:spcBef>
                <a:spcPts val="0"/>
              </a:spcBef>
              <a:buClr>
                <a:srgbClr val="363636"/>
              </a:buClr>
              <a:buSzPct val="142857"/>
              <a:buFont typeface="Arial"/>
              <a:buNone/>
            </a:pPr>
            <a:endParaRPr sz="1400" dirty="0">
              <a:solidFill>
                <a:srgbClr val="868686"/>
              </a:solidFill>
            </a:endParaRPr>
          </a:p>
          <a:p>
            <a:pPr marL="34290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dirty="0">
                <a:solidFill>
                  <a:srgbClr val="868686"/>
                </a:solidFill>
              </a:rPr>
              <a:t>Opportunities for support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May run into trouble if they find themselves off their intended program path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Help conscientious, but closed, students negotiate to another path if this arises</a:t>
            </a:r>
          </a:p>
          <a:p>
            <a:pPr marL="342900" lvl="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sz="1100" dirty="0">
              <a:solidFill>
                <a:srgbClr val="868686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dirty="0"/>
          </a:p>
          <a:p>
            <a: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i="0" u="none" strike="noStrike" cap="none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Museo For Dell 300" panose="02000000000000000000" pitchFamily="50" charset="0"/>
              </a:rPr>
              <a:t>About the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2518" y="1255973"/>
            <a:ext cx="3972500" cy="192757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National survey of college-bound high school juniors and seniors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NRCCUA’s MyOptions database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Institutional inquiry 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Total sample: 54,267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Considering applying to CCAA school 9,286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502518" y="903348"/>
            <a:ext cx="5824184" cy="352624"/>
          </a:xfrm>
        </p:spPr>
        <p:txBody>
          <a:bodyPr/>
          <a:lstStyle/>
          <a:p>
            <a:r>
              <a:rPr lang="en-US" sz="1800" b="0" dirty="0"/>
              <a:t>Eduventures 2018 Prospective Student Survey</a:t>
            </a:r>
          </a:p>
        </p:txBody>
      </p:sp>
      <p:pic>
        <p:nvPicPr>
          <p:cNvPr id="171" name="Shape 171" descr="http://www.sismarketresearch.com/wp-content/uploads/2015/11/sis-quantitative-market-resear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8731" y="1420161"/>
            <a:ext cx="3819496" cy="2864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412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502526" y="216250"/>
            <a:ext cx="7116600" cy="6191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/>
              <a:t>Career Pragmatists Students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2"/>
          </p:nvPr>
        </p:nvSpPr>
        <p:spPr>
          <a:xfrm>
            <a:off x="502524" y="951125"/>
            <a:ext cx="7452755" cy="22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The opening conversation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Immediate return on investment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Affordable education in a supportive community setting leading to an immediate job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Flexibility of program to accommodate a need to work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b="1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Potential blind spots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Overlook the importance of academics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Don’t need to hear about rigor and prestige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Educate them on the contribution of academic experiences to their career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b="1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868686"/>
                </a:solidFill>
              </a:rPr>
              <a:t>Opportunities for support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Work and affordability issues could sidetrack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Introduce long-term benefits to career beyond the all-important first job. 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Strong academic advising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Career advising to get the most out of work experience</a:t>
            </a:r>
            <a:endParaRPr sz="1400" b="1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b="1" dirty="0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58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502518" y="-12340"/>
            <a:ext cx="7274037" cy="74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/>
              <a:t>Social Focus Students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2"/>
          </p:nvPr>
        </p:nvSpPr>
        <p:spPr>
          <a:xfrm>
            <a:off x="502524" y="798726"/>
            <a:ext cx="7399726" cy="38517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dirty="0">
                <a:solidFill>
                  <a:srgbClr val="868686"/>
                </a:solidFill>
              </a:rPr>
              <a:t>The opening conversation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Showcase the defining aspects of your social environment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How they create lasting friendships 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Support connections and social facility that drive success in the workplace</a:t>
            </a:r>
          </a:p>
          <a:p>
            <a:pPr marL="342900" lvl="0" indent="-127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sz="1400" dirty="0">
              <a:solidFill>
                <a:srgbClr val="868686"/>
              </a:solidFill>
            </a:endParaRPr>
          </a:p>
          <a:p>
            <a:pPr marL="34290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dirty="0">
                <a:solidFill>
                  <a:srgbClr val="868686"/>
                </a:solidFill>
              </a:rPr>
              <a:t>Potential blind spots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Good job after graduation almost by osmosis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Not very concerned about academics and career preparation 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Instill an understanding of the importance of these key factors in success</a:t>
            </a:r>
          </a:p>
          <a:p>
            <a:pPr marL="342900" lvl="0" indent="-127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sz="1400" dirty="0">
              <a:solidFill>
                <a:srgbClr val="868686"/>
              </a:solidFill>
            </a:endParaRPr>
          </a:p>
          <a:p>
            <a:pPr marL="342900"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dirty="0">
                <a:solidFill>
                  <a:srgbClr val="868686"/>
                </a:solidFill>
              </a:rPr>
              <a:t>Opportunities for support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Recognize a lesser degree of emotional stability and conscientiousness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May need more help getting on track with an academic  and career plan 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If social transition goes south they are at high risk</a:t>
            </a:r>
          </a:p>
        </p:txBody>
      </p:sp>
    </p:spTree>
    <p:extLst>
      <p:ext uri="{BB962C8B-B14F-4D97-AF65-F5344CB8AC3E}">
        <p14:creationId xmlns:p14="http://schemas.microsoft.com/office/powerpoint/2010/main" val="2161785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502526" y="216250"/>
            <a:ext cx="7468890" cy="74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/>
              <a:t>Exploration &amp; Meaning Students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2"/>
          </p:nvPr>
        </p:nvSpPr>
        <p:spPr>
          <a:xfrm>
            <a:off x="631615" y="865064"/>
            <a:ext cx="7399725" cy="22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The opening conversation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Opportunities designed to help students make a personal impact on the world 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Study abroad and global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Traditional liberal arts outcomes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b="1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Potential blind spots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Unrealistic attention to career outcomes. 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Affordability not top of mind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At risk of making an impassioned choice without considering ROI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b="1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Opportunities for support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Coach them to direct attention to making an impact on themselves.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Career advising that balances reality with exploration and opportunity</a:t>
            </a:r>
          </a:p>
          <a:p>
            <a:pPr marL="627062" lvl="0" indent="-258762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Advising that takes into account open, searching personality</a:t>
            </a:r>
          </a:p>
        </p:txBody>
      </p:sp>
    </p:spTree>
    <p:extLst>
      <p:ext uri="{BB962C8B-B14F-4D97-AF65-F5344CB8AC3E}">
        <p14:creationId xmlns:p14="http://schemas.microsoft.com/office/powerpoint/2010/main" val="266642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502526" y="216250"/>
            <a:ext cx="7298970" cy="5651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/>
              <a:t>Career Through Academics Students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2"/>
          </p:nvPr>
        </p:nvSpPr>
        <p:spPr>
          <a:xfrm>
            <a:off x="502525" y="951125"/>
            <a:ext cx="7339500" cy="22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The opening conversation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All the major experiences of a college bear on their eventual outcome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Direct connection of major to career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Integrated experience of academics, career, and social interaction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The “every student”?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Potential blind spots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Focused on ultimate goal; they might miss out on serendipitous learning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These experiences are not necessarily distractions, but can enrich, and enhance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Opportunities for support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Advising to connect academic program strongly to their career goals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If plans aren’t working out, they’ll need help finding a new focus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b="1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b="1" dirty="0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28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502526" y="216250"/>
            <a:ext cx="7116600" cy="577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/>
              <a:t>Grad School Bound Students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2"/>
          </p:nvPr>
        </p:nvSpPr>
        <p:spPr>
          <a:xfrm>
            <a:off x="502525" y="951125"/>
            <a:ext cx="7549574" cy="22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The opening conversation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Academic/research rigor that will land them in graduate school of choice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Evidence of successful graduate school placements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Opportunity to build research skills under the guidance of faculty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Potential blind spot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Don’t factor affordability into the equation early on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Potential impact of student loans on their future plans for graduate school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Less engagement with the wider opportunities of undergraduate education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868686"/>
                </a:solidFill>
              </a:rPr>
              <a:t>Opportunities for support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Map out academic, research, and internship experiences that build grad opportunities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May eschew other important experiences; risk isolation or burnout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68686"/>
              </a:buClr>
              <a:buSzPct val="100000"/>
              <a:buChar char="●"/>
            </a:pPr>
            <a:r>
              <a:rPr lang="en-US" sz="1400" dirty="0">
                <a:solidFill>
                  <a:srgbClr val="868686"/>
                </a:solidFill>
              </a:rPr>
              <a:t>Appropriate amount of enriching experience in overall experience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868686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94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502518" y="216260"/>
            <a:ext cx="7490169" cy="6399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-US" sz="2100" dirty="0"/>
              <a:t>8 steps to Enliven Recruiting and the Student Experience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2"/>
          </p:nvPr>
        </p:nvSpPr>
        <p:spPr>
          <a:xfrm>
            <a:off x="502526" y="1088200"/>
            <a:ext cx="7907378" cy="192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Prioritize the six student mindsets within the context of your institution 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Develop your institutional narrative for each relevant mindset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Qualify students into a mindset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Train recruiters on engagement strategies for each mindset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Create coherent balanced messaging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Conduct personalized recruiting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Build out relevant student pathways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en-US" sz="1800" dirty="0"/>
              <a:t>Guide students based on their expectations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5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502518" y="2187550"/>
            <a:ext cx="5854166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68681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909158" y="2187550"/>
            <a:ext cx="3883745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you.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body" idx="2"/>
          </p:nvPr>
        </p:nvSpPr>
        <p:spPr>
          <a:xfrm>
            <a:off x="909158" y="2674440"/>
            <a:ext cx="3883745" cy="270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5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</a:p>
        </p:txBody>
      </p:sp>
      <p:sp>
        <p:nvSpPr>
          <p:cNvPr id="556" name="Shape 556"/>
          <p:cNvSpPr txBox="1">
            <a:spLocks noGrp="1"/>
          </p:cNvSpPr>
          <p:nvPr>
            <p:ph type="body" idx="3"/>
          </p:nvPr>
        </p:nvSpPr>
        <p:spPr>
          <a:xfrm>
            <a:off x="909158" y="3228731"/>
            <a:ext cx="2313283" cy="12542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Kim Reid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 Analyst</a:t>
            </a:r>
          </a:p>
          <a:p>
            <a:pPr marL="0" marR="0" lvl="0" indent="0" algn="l" rtl="0">
              <a:lnSpc>
                <a:spcPct val="1625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P: 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617.532.6073</a:t>
            </a:r>
            <a:b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E: 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kim.reid@nrccua.org</a:t>
            </a:r>
          </a:p>
          <a:p>
            <a:pPr marL="0" marR="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ENCOURA.ORG</a:t>
            </a:r>
          </a:p>
          <a:p>
            <a:pPr marL="0" marR="0" lvl="0" indent="0" algn="l" rtl="0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0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75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0" y="4847573"/>
            <a:ext cx="9144000" cy="2959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0" name="Shape 560"/>
          <p:cNvCxnSpPr/>
          <p:nvPr/>
        </p:nvCxnSpPr>
        <p:spPr>
          <a:xfrm rot="10800000" flipH="1">
            <a:off x="0" y="4842615"/>
            <a:ext cx="9144000" cy="9915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9830" y="4836332"/>
            <a:ext cx="803214" cy="328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93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02517" y="2187550"/>
            <a:ext cx="7323671" cy="486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dirty="0"/>
              <a:t>Prospective Undergraduate Student  Mindsets</a:t>
            </a:r>
          </a:p>
        </p:txBody>
      </p:sp>
    </p:spTree>
    <p:extLst>
      <p:ext uri="{BB962C8B-B14F-4D97-AF65-F5344CB8AC3E}">
        <p14:creationId xmlns:p14="http://schemas.microsoft.com/office/powerpoint/2010/main" val="387706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>
                <a:latin typeface="Museo For Dell 300" panose="02000000000000000000" pitchFamily="50" charset="0"/>
              </a:rPr>
              <a:t>A Developmental Arc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" name="Shape 184" descr="H:\Clip Art\dreamstimemedium_259749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3013" y="903350"/>
            <a:ext cx="5197975" cy="3898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0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H:\Clip Art\dreamstimemaximum_527341.jpg"/>
          <p:cNvPicPr preferRelativeResize="0"/>
          <p:nvPr/>
        </p:nvPicPr>
        <p:blipFill rotWithShape="1">
          <a:blip r:embed="rId3">
            <a:alphaModFix/>
          </a:blip>
          <a:srcRect l="-3600" t="1560" r="3600" b="-1560"/>
          <a:stretch/>
        </p:blipFill>
        <p:spPr>
          <a:xfrm>
            <a:off x="1978850" y="448425"/>
            <a:ext cx="5216276" cy="42782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7097760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>
                <a:latin typeface="Museo For Dell 300" panose="02000000000000000000" pitchFamily="50" charset="0"/>
              </a:rPr>
              <a:t>Great Institutions Serve Diverse Populations</a:t>
            </a:r>
          </a:p>
        </p:txBody>
      </p:sp>
    </p:spTree>
    <p:extLst>
      <p:ext uri="{BB962C8B-B14F-4D97-AF65-F5344CB8AC3E}">
        <p14:creationId xmlns:p14="http://schemas.microsoft.com/office/powerpoint/2010/main" val="29056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999B9C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900" b="0" i="0" u="none" strike="noStrike" cap="none" dirty="0">
              <a:solidFill>
                <a:srgbClr val="999B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502519" y="-12340"/>
            <a:ext cx="5824200" cy="74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>
                <a:latin typeface="Museo For Dell 300" panose="02000000000000000000" pitchFamily="50" charset="0"/>
              </a:rPr>
              <a:t>How Student Mindsets Were Developed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1847897" y="720379"/>
            <a:ext cx="4220393" cy="4565416"/>
            <a:chOff x="-2438400" y="1524000"/>
            <a:chExt cx="3555900" cy="4013200"/>
          </a:xfrm>
        </p:grpSpPr>
        <p:sp>
          <p:nvSpPr>
            <p:cNvPr id="201" name="Shape 201"/>
            <p:cNvSpPr/>
            <p:nvPr/>
          </p:nvSpPr>
          <p:spPr>
            <a:xfrm>
              <a:off x="-2438400" y="1524000"/>
              <a:ext cx="3555900" cy="2844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4"/>
                    <a:pt x="29514" y="53999"/>
                    <a:pt x="60000" y="53999"/>
                  </a:cubicBezTo>
                  <a:cubicBezTo>
                    <a:pt x="90485" y="53999"/>
                    <a:pt x="115199" y="43254"/>
                    <a:pt x="115199" y="29999"/>
                  </a:cubicBezTo>
                  <a:cubicBezTo>
                    <a:pt x="115199" y="16745"/>
                    <a:pt x="90485" y="5999"/>
                    <a:pt x="60000" y="5999"/>
                  </a:cubicBezTo>
                  <a:cubicBezTo>
                    <a:pt x="29514" y="5999"/>
                    <a:pt x="4800" y="16745"/>
                    <a:pt x="4800" y="29999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 cmpd="sng">
              <a:solidFill>
                <a:srgbClr val="18B0A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100" dirty="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-2303780" y="1663700"/>
              <a:ext cx="3276600" cy="1137900"/>
            </a:xfrm>
            <a:prstGeom prst="ellipse">
              <a:avLst/>
            </a:prstGeom>
            <a:solidFill>
              <a:srgbClr val="BBDDDA">
                <a:alpha val="40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100" dirty="0"/>
            </a:p>
          </p:txBody>
        </p:sp>
        <p:sp>
          <p:nvSpPr>
            <p:cNvPr id="203" name="Shape 203"/>
            <p:cNvSpPr/>
            <p:nvPr/>
          </p:nvSpPr>
          <p:spPr>
            <a:xfrm>
              <a:off x="-977900" y="4450080"/>
              <a:ext cx="635100" cy="4065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9D5D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100" dirty="0"/>
            </a:p>
          </p:txBody>
        </p:sp>
        <p:grpSp>
          <p:nvGrpSpPr>
            <p:cNvPr id="204" name="Shape 204"/>
            <p:cNvGrpSpPr/>
            <p:nvPr/>
          </p:nvGrpSpPr>
          <p:grpSpPr>
            <a:xfrm>
              <a:off x="-2184400" y="4775200"/>
              <a:ext cx="3048000" cy="762000"/>
              <a:chOff x="1524000" y="3276599"/>
              <a:chExt cx="3048000" cy="762000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1524000" y="3276599"/>
                <a:ext cx="30480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100" dirty="0"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1524000" y="3276599"/>
                <a:ext cx="30480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92000" tIns="192000" rIns="192000" bIns="192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 dirty="0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Shape 207"/>
            <p:cNvGrpSpPr/>
            <p:nvPr/>
          </p:nvGrpSpPr>
          <p:grpSpPr>
            <a:xfrm>
              <a:off x="-1112520" y="2889505"/>
              <a:ext cx="1143000" cy="1143000"/>
              <a:chOff x="2595880" y="1390904"/>
              <a:chExt cx="1143000" cy="1143000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2595880" y="1390904"/>
                <a:ext cx="1143000" cy="1143000"/>
              </a:xfrm>
              <a:prstGeom prst="ellipse">
                <a:avLst/>
              </a:prstGeom>
              <a:solidFill>
                <a:srgbClr val="1DB2A8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10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Criteria</a:t>
                </a: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2763269" y="1558292"/>
                <a:ext cx="808200" cy="8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5225" tIns="15225" rIns="15225" bIns="15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Shape 210"/>
            <p:cNvGrpSpPr/>
            <p:nvPr/>
          </p:nvGrpSpPr>
          <p:grpSpPr>
            <a:xfrm>
              <a:off x="-1930400" y="2032000"/>
              <a:ext cx="1143000" cy="1143000"/>
              <a:chOff x="1778000" y="533399"/>
              <a:chExt cx="1143000" cy="1143000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1778000" y="533399"/>
                <a:ext cx="1143000" cy="1143000"/>
              </a:xfrm>
              <a:prstGeom prst="ellipse">
                <a:avLst/>
              </a:prstGeom>
              <a:solidFill>
                <a:srgbClr val="1DB2A8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100" dirty="0"/>
              </a:p>
            </p:txBody>
          </p:sp>
          <p:sp>
            <p:nvSpPr>
              <p:cNvPr id="212" name="Shape 212"/>
              <p:cNvSpPr/>
              <p:nvPr/>
            </p:nvSpPr>
            <p:spPr>
              <a:xfrm>
                <a:off x="1945389" y="700787"/>
                <a:ext cx="808200" cy="8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5225" tIns="15225" rIns="15225" bIns="15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10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Outcomes</a:t>
                </a:r>
              </a:p>
            </p:txBody>
          </p:sp>
        </p:grpSp>
        <p:grpSp>
          <p:nvGrpSpPr>
            <p:cNvPr id="213" name="Shape 213"/>
            <p:cNvGrpSpPr/>
            <p:nvPr/>
          </p:nvGrpSpPr>
          <p:grpSpPr>
            <a:xfrm>
              <a:off x="-762000" y="1755648"/>
              <a:ext cx="1143000" cy="1143000"/>
              <a:chOff x="2946400" y="257047"/>
              <a:chExt cx="1143000" cy="1143000"/>
            </a:xfrm>
          </p:grpSpPr>
          <p:sp>
            <p:nvSpPr>
              <p:cNvPr id="214" name="Shape 214"/>
              <p:cNvSpPr/>
              <p:nvPr/>
            </p:nvSpPr>
            <p:spPr>
              <a:xfrm>
                <a:off x="2946400" y="257047"/>
                <a:ext cx="1143000" cy="1143000"/>
              </a:xfrm>
              <a:prstGeom prst="ellipse">
                <a:avLst/>
              </a:prstGeom>
              <a:solidFill>
                <a:srgbClr val="1DB2A8"/>
              </a:solidFill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100" dirty="0"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3113789" y="424435"/>
                <a:ext cx="808200" cy="8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5225" tIns="15225" rIns="15225" bIns="152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100" b="1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Experiences</a:t>
                </a:r>
              </a:p>
            </p:txBody>
          </p:sp>
        </p:grpSp>
      </p:grpSp>
      <p:sp>
        <p:nvSpPr>
          <p:cNvPr id="216" name="Shape 216"/>
          <p:cNvSpPr txBox="1"/>
          <p:nvPr/>
        </p:nvSpPr>
        <p:spPr>
          <a:xfrm>
            <a:off x="2983425" y="4567824"/>
            <a:ext cx="1957200" cy="4140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20B2A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Mindsets</a:t>
            </a:r>
          </a:p>
        </p:txBody>
      </p:sp>
    </p:spTree>
    <p:extLst>
      <p:ext uri="{BB962C8B-B14F-4D97-AF65-F5344CB8AC3E}">
        <p14:creationId xmlns:p14="http://schemas.microsoft.com/office/powerpoint/2010/main" val="408212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 Z Has Different Paths in Mind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57600" y="1422116"/>
            <a:ext cx="1637089" cy="1407420"/>
            <a:chOff x="369425" y="420325"/>
            <a:chExt cx="2162372" cy="1859011"/>
          </a:xfrm>
        </p:grpSpPr>
        <p:pic>
          <p:nvPicPr>
            <p:cNvPr id="6" name="Shape 223" descr="Student Mindsets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9425" y="420325"/>
              <a:ext cx="2162372" cy="185901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1070160" y="1177590"/>
              <a:ext cx="812202" cy="671576"/>
              <a:chOff x="1070160" y="1177590"/>
              <a:chExt cx="812202" cy="67157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237565" y="1288775"/>
                <a:ext cx="426091" cy="449209"/>
              </a:xfrm>
              <a:prstGeom prst="ellipse">
                <a:avLst/>
              </a:prstGeom>
              <a:solidFill>
                <a:srgbClr val="6BC9CB"/>
              </a:solidFill>
              <a:ln>
                <a:solidFill>
                  <a:srgbClr val="6BC9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600" kern="1200" dirty="0">
                  <a:solidFill>
                    <a:prstClr val="white"/>
                  </a:solidFill>
                  <a:latin typeface="Calibri"/>
                  <a:sym typeface="Arial" pitchFamily="-10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070160" y="1177590"/>
                <a:ext cx="812202" cy="67157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kern="1200" dirty="0">
                    <a:solidFill>
                      <a:prstClr val="white"/>
                    </a:solidFill>
                    <a:latin typeface="Calibri"/>
                    <a:sym typeface="Arial" pitchFamily="-104" charset="0"/>
                  </a:rPr>
                  <a:t>21%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2084" y="1422678"/>
            <a:ext cx="1642672" cy="1412220"/>
            <a:chOff x="2818618" y="420325"/>
            <a:chExt cx="2169747" cy="1865351"/>
          </a:xfrm>
        </p:grpSpPr>
        <p:pic>
          <p:nvPicPr>
            <p:cNvPr id="11" name="Shape 224" descr="Student Mindsets2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18618" y="420325"/>
              <a:ext cx="2169747" cy="1865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3497389" y="1177590"/>
              <a:ext cx="812202" cy="671576"/>
              <a:chOff x="3497389" y="1177590"/>
              <a:chExt cx="812202" cy="67157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690445" y="1288775"/>
                <a:ext cx="426091" cy="449209"/>
              </a:xfrm>
              <a:prstGeom prst="ellipse">
                <a:avLst/>
              </a:prstGeom>
              <a:solidFill>
                <a:srgbClr val="6BC9CB"/>
              </a:solidFill>
              <a:ln>
                <a:solidFill>
                  <a:srgbClr val="6BC9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50" kern="1200" dirty="0">
                  <a:solidFill>
                    <a:prstClr val="white"/>
                  </a:solidFill>
                  <a:latin typeface="Calibri"/>
                  <a:sym typeface="Arial" pitchFamily="-10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97389" y="1177590"/>
                <a:ext cx="812202" cy="67157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kern="1200" dirty="0">
                    <a:solidFill>
                      <a:prstClr val="white"/>
                    </a:solidFill>
                    <a:latin typeface="Calibri"/>
                    <a:sym typeface="Arial" pitchFamily="-104" charset="0"/>
                  </a:rPr>
                  <a:t>21%</a:t>
                </a:r>
              </a:p>
            </p:txBody>
          </p:sp>
        </p:grpSp>
      </p:grpSp>
      <p:sp>
        <p:nvSpPr>
          <p:cNvPr id="43" name="Shape 234"/>
          <p:cNvSpPr/>
          <p:nvPr/>
        </p:nvSpPr>
        <p:spPr>
          <a:xfrm>
            <a:off x="5035050" y="2733550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86879" y="1422678"/>
            <a:ext cx="1642672" cy="1412220"/>
            <a:chOff x="5275205" y="420325"/>
            <a:chExt cx="2169747" cy="1865351"/>
          </a:xfrm>
        </p:grpSpPr>
        <p:pic>
          <p:nvPicPr>
            <p:cNvPr id="16" name="Shape 225" descr="Student Mindsets3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75205" y="420325"/>
              <a:ext cx="2169747" cy="1865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oup 16"/>
            <p:cNvGrpSpPr/>
            <p:nvPr/>
          </p:nvGrpSpPr>
          <p:grpSpPr>
            <a:xfrm>
              <a:off x="5976166" y="1175943"/>
              <a:ext cx="812202" cy="671576"/>
              <a:chOff x="5976166" y="1175943"/>
              <a:chExt cx="812202" cy="67157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47032" y="1288774"/>
                <a:ext cx="426091" cy="449209"/>
              </a:xfrm>
              <a:prstGeom prst="ellipse">
                <a:avLst/>
              </a:prstGeom>
              <a:solidFill>
                <a:srgbClr val="6BC9CB"/>
              </a:solidFill>
              <a:ln>
                <a:solidFill>
                  <a:srgbClr val="6BC9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50" kern="1200" dirty="0">
                  <a:solidFill>
                    <a:prstClr val="white"/>
                  </a:solidFill>
                  <a:latin typeface="Calibri"/>
                  <a:sym typeface="Arial" pitchFamily="-10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976166" y="1175943"/>
                <a:ext cx="812202" cy="67157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kern="1200" dirty="0">
                    <a:solidFill>
                      <a:prstClr val="white"/>
                    </a:solidFill>
                    <a:latin typeface="Calibri"/>
                    <a:sym typeface="Arial" pitchFamily="-104" charset="0"/>
                  </a:rPr>
                  <a:t>15%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186879" y="3283625"/>
            <a:ext cx="1642672" cy="1412220"/>
            <a:chOff x="369425" y="2785174"/>
            <a:chExt cx="2169747" cy="1865351"/>
          </a:xfrm>
        </p:grpSpPr>
        <p:pic>
          <p:nvPicPr>
            <p:cNvPr id="21" name="Shape 226" descr="Student Mindsets4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9425" y="2785174"/>
              <a:ext cx="2169747" cy="1865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070160" y="3519172"/>
              <a:ext cx="812202" cy="671576"/>
              <a:chOff x="1070160" y="3519172"/>
              <a:chExt cx="812202" cy="67157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41252" y="3630356"/>
                <a:ext cx="426091" cy="449209"/>
              </a:xfrm>
              <a:prstGeom prst="ellipse">
                <a:avLst/>
              </a:prstGeom>
              <a:solidFill>
                <a:srgbClr val="6BC9CB"/>
              </a:solidFill>
              <a:ln>
                <a:solidFill>
                  <a:srgbClr val="6BC9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50" kern="1200" dirty="0">
                  <a:solidFill>
                    <a:prstClr val="white"/>
                  </a:solidFill>
                  <a:latin typeface="Calibri"/>
                  <a:sym typeface="Arial" pitchFamily="-10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070160" y="3519172"/>
                <a:ext cx="812202" cy="67157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50" kern="1200" dirty="0">
                    <a:solidFill>
                      <a:prstClr val="white"/>
                    </a:solidFill>
                    <a:latin typeface="Calibri"/>
                    <a:sym typeface="Arial" pitchFamily="-104" charset="0"/>
                  </a:rPr>
                  <a:t>11%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122084" y="3283625"/>
            <a:ext cx="1642672" cy="1412220"/>
            <a:chOff x="2822315" y="2785174"/>
            <a:chExt cx="2169747" cy="1865351"/>
          </a:xfrm>
        </p:grpSpPr>
        <p:pic>
          <p:nvPicPr>
            <p:cNvPr id="26" name="Shape 227" descr="Student Mindsets5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22315" y="2785174"/>
              <a:ext cx="2169747" cy="1865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Oval 26"/>
            <p:cNvSpPr/>
            <p:nvPr/>
          </p:nvSpPr>
          <p:spPr>
            <a:xfrm>
              <a:off x="3694142" y="3630356"/>
              <a:ext cx="426091" cy="449209"/>
            </a:xfrm>
            <a:prstGeom prst="ellipse">
              <a:avLst/>
            </a:prstGeom>
            <a:solidFill>
              <a:srgbClr val="6BC9CB"/>
            </a:solidFill>
            <a:ln>
              <a:solidFill>
                <a:srgbClr val="6BC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050" kern="1200" dirty="0">
                <a:solidFill>
                  <a:prstClr val="white"/>
                </a:solidFill>
                <a:latin typeface="Calibri"/>
                <a:sym typeface="Arial" pitchFamily="-10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01086" y="3508696"/>
              <a:ext cx="812202" cy="6715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kern="1200" dirty="0">
                  <a:solidFill>
                    <a:prstClr val="white"/>
                  </a:solidFill>
                  <a:latin typeface="Calibri"/>
                  <a:sym typeface="Arial" pitchFamily="-104" charset="0"/>
                </a:rPr>
                <a:t>19%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54482" y="3283625"/>
            <a:ext cx="1642672" cy="1412220"/>
            <a:chOff x="5275205" y="2785174"/>
            <a:chExt cx="2169747" cy="1865351"/>
          </a:xfrm>
        </p:grpSpPr>
        <p:pic>
          <p:nvPicPr>
            <p:cNvPr id="30" name="Shape 228" descr="Student Mindsets6.jp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75205" y="2785174"/>
              <a:ext cx="2169747" cy="1865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Oval 30"/>
            <p:cNvSpPr/>
            <p:nvPr/>
          </p:nvSpPr>
          <p:spPr>
            <a:xfrm>
              <a:off x="6143542" y="3630356"/>
              <a:ext cx="426091" cy="449209"/>
            </a:xfrm>
            <a:prstGeom prst="ellipse">
              <a:avLst/>
            </a:prstGeom>
            <a:solidFill>
              <a:srgbClr val="6BC9CB"/>
            </a:solidFill>
            <a:ln>
              <a:solidFill>
                <a:srgbClr val="6BC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050" kern="1200" dirty="0">
                <a:solidFill>
                  <a:prstClr val="white"/>
                </a:solidFill>
                <a:latin typeface="Calibri"/>
                <a:sym typeface="Arial" pitchFamily="-10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976166" y="3508696"/>
              <a:ext cx="812202" cy="67157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kern="1200" dirty="0">
                  <a:solidFill>
                    <a:prstClr val="white"/>
                  </a:solidFill>
                  <a:latin typeface="Calibri"/>
                  <a:sym typeface="Arial" pitchFamily="-104" charset="0"/>
                </a:rPr>
                <a:t>13%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00150" y="1111969"/>
            <a:ext cx="1428750" cy="3802931"/>
            <a:chOff x="1598612" y="1482626"/>
            <a:chExt cx="1905000" cy="5070574"/>
          </a:xfrm>
        </p:grpSpPr>
        <p:sp>
          <p:nvSpPr>
            <p:cNvPr id="34" name="Rectangle 33"/>
            <p:cNvSpPr/>
            <p:nvPr/>
          </p:nvSpPr>
          <p:spPr>
            <a:xfrm>
              <a:off x="1598612" y="1676400"/>
              <a:ext cx="1905000" cy="487680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050" kern="1200" dirty="0">
                <a:solidFill>
                  <a:prstClr val="black"/>
                </a:solidFill>
                <a:latin typeface="Calibri"/>
                <a:sym typeface="Arial" pitchFamily="-10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52417" y="1482626"/>
              <a:ext cx="103276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kern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-104" charset="0"/>
                  <a:cs typeface="Arial" pitchFamily="-104" charset="0"/>
                  <a:sym typeface="Arial" pitchFamily="-104" charset="0"/>
                </a:rPr>
                <a:t>Career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14749" y="1111969"/>
            <a:ext cx="1428750" cy="3802931"/>
            <a:chOff x="4951411" y="1482626"/>
            <a:chExt cx="1905000" cy="5070574"/>
          </a:xfrm>
        </p:grpSpPr>
        <p:sp>
          <p:nvSpPr>
            <p:cNvPr id="63" name="Rectangle 62"/>
            <p:cNvSpPr/>
            <p:nvPr/>
          </p:nvSpPr>
          <p:spPr>
            <a:xfrm>
              <a:off x="4951411" y="1676400"/>
              <a:ext cx="1905000" cy="487680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050" kern="1200" dirty="0">
                <a:solidFill>
                  <a:prstClr val="black"/>
                </a:solidFill>
                <a:latin typeface="Calibri"/>
                <a:sym typeface="Arial" pitchFamily="-10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54230" y="1482626"/>
              <a:ext cx="153289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kern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-104" charset="0"/>
                  <a:cs typeface="Arial" pitchFamily="-104" charset="0"/>
                  <a:sym typeface="Arial" pitchFamily="-104" charset="0"/>
                </a:rPr>
                <a:t>Experience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65721" y="1111969"/>
            <a:ext cx="1428750" cy="3802931"/>
            <a:chOff x="8352707" y="1482626"/>
            <a:chExt cx="1905000" cy="5070574"/>
          </a:xfrm>
        </p:grpSpPr>
        <p:sp>
          <p:nvSpPr>
            <p:cNvPr id="64" name="Rectangle 63"/>
            <p:cNvSpPr/>
            <p:nvPr/>
          </p:nvSpPr>
          <p:spPr>
            <a:xfrm>
              <a:off x="8352707" y="1676400"/>
              <a:ext cx="1905000" cy="48768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sz="1050" kern="1200" dirty="0">
                <a:solidFill>
                  <a:prstClr val="black"/>
                </a:solidFill>
                <a:latin typeface="Calibri"/>
                <a:sym typeface="Arial" pitchFamily="-10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686907" y="1482626"/>
              <a:ext cx="137473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kern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-104" charset="0"/>
                  <a:cs typeface="Arial" pitchFamily="-104" charset="0"/>
                  <a:sym typeface="Arial" pitchFamily="-104" charset="0"/>
                </a:rPr>
                <a:t>Academic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5035050" y="2733550"/>
            <a:ext cx="4109100" cy="240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999B9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999B9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502518" y="155439"/>
            <a:ext cx="7265726" cy="7479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dirty="0"/>
              <a:t>Mindsets are Linked to Enduring Personality Traits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5168" y="897524"/>
            <a:ext cx="8793050" cy="3869950"/>
            <a:chOff x="125168" y="897524"/>
            <a:chExt cx="8793050" cy="3869950"/>
          </a:xfrm>
        </p:grpSpPr>
        <p:graphicFrame>
          <p:nvGraphicFramePr>
            <p:cNvPr id="237" name="Shape 237"/>
            <p:cNvGraphicFramePr/>
            <p:nvPr>
              <p:extLst>
                <p:ext uri="{D42A27DB-BD31-4B8C-83A1-F6EECF244321}">
                  <p14:modId xmlns:p14="http://schemas.microsoft.com/office/powerpoint/2010/main" val="805989791"/>
                </p:ext>
              </p:extLst>
            </p:nvPr>
          </p:nvGraphicFramePr>
          <p:xfrm>
            <a:off x="125168" y="897524"/>
            <a:ext cx="8793050" cy="3869950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12561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2561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56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2561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25615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25615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25615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92672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Experiential Interests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Social</a:t>
                        </a:r>
                      </a:p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Focus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Career Pragmatist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Exploration and Meaning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Career through Academics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Grad School Bound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5047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Extraverted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5047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Agreeable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6459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Emotionally Stable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64590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Conscientious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55047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r>
                          <a:rPr lang="en-US" b="1" u="none" strike="noStrike" cap="none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Open</a:t>
                        </a:r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ct val="25000"/>
                          <a:buFont typeface="Arial"/>
                          <a:buNone/>
                        </a:pPr>
                        <a:endParaRPr sz="1800" u="none" strike="noStrike" cap="none" dirty="0"/>
                      </a:p>
                    </a:txBody>
                    <a:tcPr marL="91450" marR="91450" marT="45725" marB="45725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rgbClr val="CACACA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238" name="Shape 238"/>
            <p:cNvSpPr/>
            <p:nvPr/>
          </p:nvSpPr>
          <p:spPr>
            <a:xfrm rot="10800000">
              <a:off x="1765815" y="1867443"/>
              <a:ext cx="457200" cy="457200"/>
            </a:xfrm>
            <a:prstGeom prst="ellipse">
              <a:avLst/>
            </a:prstGeom>
            <a:solidFill>
              <a:srgbClr val="F15F84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 rot="10800000">
              <a:off x="1765815" y="2424356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1765814" y="3025904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rot="10800000">
              <a:off x="1765814" y="4256043"/>
              <a:ext cx="457200" cy="457200"/>
            </a:xfrm>
            <a:prstGeom prst="ellipse">
              <a:avLst/>
            </a:prstGeom>
            <a:solidFill>
              <a:srgbClr val="F15F84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765814" y="3669847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 rot="10800000">
              <a:off x="3068079" y="3669847"/>
              <a:ext cx="457200" cy="457200"/>
            </a:xfrm>
            <a:prstGeom prst="ellipse">
              <a:avLst/>
            </a:prstGeom>
            <a:solidFill>
              <a:srgbClr val="CE114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 rot="10800000">
              <a:off x="3068079" y="3025904"/>
              <a:ext cx="457200" cy="457200"/>
            </a:xfrm>
            <a:prstGeom prst="ellipse">
              <a:avLst/>
            </a:prstGeom>
            <a:solidFill>
              <a:srgbClr val="CE114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3068079" y="4256043"/>
              <a:ext cx="457200" cy="457200"/>
            </a:xfrm>
            <a:prstGeom prst="ellipse">
              <a:avLst/>
            </a:prstGeom>
            <a:solidFill>
              <a:srgbClr val="BCE29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3068079" y="2424356"/>
              <a:ext cx="457200" cy="457200"/>
            </a:xfrm>
            <a:prstGeom prst="ellipse">
              <a:avLst/>
            </a:prstGeom>
            <a:solidFill>
              <a:srgbClr val="BCE29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3068079" y="1867443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4370344" y="3025904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4370344" y="4256043"/>
              <a:ext cx="457200" cy="457200"/>
            </a:xfrm>
            <a:prstGeom prst="ellipse">
              <a:avLst/>
            </a:prstGeom>
            <a:solidFill>
              <a:srgbClr val="BCE29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4370343" y="2424356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 rot="10800000">
              <a:off x="4370343" y="1867443"/>
              <a:ext cx="457200" cy="457200"/>
            </a:xfrm>
            <a:prstGeom prst="ellipse">
              <a:avLst/>
            </a:prstGeom>
            <a:solidFill>
              <a:srgbClr val="CE114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 rot="10800000">
              <a:off x="4370344" y="3669847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 rot="10800000">
              <a:off x="5596409" y="3669847"/>
              <a:ext cx="457200" cy="457200"/>
            </a:xfrm>
            <a:prstGeom prst="ellipse">
              <a:avLst/>
            </a:prstGeom>
            <a:solidFill>
              <a:srgbClr val="F15F84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5596407" y="2424356"/>
              <a:ext cx="457200" cy="457200"/>
            </a:xfrm>
            <a:prstGeom prst="ellipse">
              <a:avLst/>
            </a:prstGeom>
            <a:solidFill>
              <a:srgbClr val="BCE29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5596409" y="4256043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 rot="10800000">
              <a:off x="5596409" y="3025904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 rot="10800000">
              <a:off x="5596407" y="1867443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6822474" y="3669847"/>
              <a:ext cx="457200" cy="457200"/>
            </a:xfrm>
            <a:prstGeom prst="ellipse">
              <a:avLst/>
            </a:prstGeom>
            <a:solidFill>
              <a:srgbClr val="BCE295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 rot="10800000">
              <a:off x="6822474" y="4256043"/>
              <a:ext cx="457200" cy="457200"/>
            </a:xfrm>
            <a:prstGeom prst="ellipse">
              <a:avLst/>
            </a:prstGeom>
            <a:solidFill>
              <a:srgbClr val="CE114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 rot="10800000">
              <a:off x="6822474" y="3025904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10800000">
              <a:off x="6822471" y="2424356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 rot="10800000">
              <a:off x="6822471" y="1867443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 rot="10800000">
              <a:off x="8071943" y="3025904"/>
              <a:ext cx="457200" cy="457200"/>
            </a:xfrm>
            <a:prstGeom prst="ellipse">
              <a:avLst/>
            </a:prstGeom>
            <a:noFill/>
            <a:ln w="25400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8071943" y="3669847"/>
              <a:ext cx="457200" cy="457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 rot="10800000">
              <a:off x="8071943" y="4256043"/>
              <a:ext cx="457200" cy="457200"/>
            </a:xfrm>
            <a:prstGeom prst="ellipse">
              <a:avLst/>
            </a:prstGeom>
            <a:solidFill>
              <a:srgbClr val="F15F84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 rot="10800000">
              <a:off x="8071943" y="2424357"/>
              <a:ext cx="457200" cy="457200"/>
            </a:xfrm>
            <a:prstGeom prst="ellipse">
              <a:avLst/>
            </a:prstGeom>
            <a:solidFill>
              <a:srgbClr val="CE114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 rot="10800000">
              <a:off x="8071943" y="1867444"/>
              <a:ext cx="457200" cy="457200"/>
            </a:xfrm>
            <a:prstGeom prst="ellipse">
              <a:avLst/>
            </a:prstGeom>
            <a:solidFill>
              <a:srgbClr val="F15F84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Shape 268"/>
          <p:cNvSpPr/>
          <p:nvPr/>
        </p:nvSpPr>
        <p:spPr>
          <a:xfrm>
            <a:off x="2656825" y="970600"/>
            <a:ext cx="1186800" cy="3990600"/>
          </a:xfrm>
          <a:prstGeom prst="rect">
            <a:avLst/>
          </a:prstGeom>
          <a:noFill/>
          <a:ln w="19050" cap="flat" cmpd="sng">
            <a:solidFill>
              <a:srgbClr val="CE114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707150" y="970600"/>
            <a:ext cx="1186800" cy="3990600"/>
          </a:xfrm>
          <a:prstGeom prst="rect">
            <a:avLst/>
          </a:prstGeom>
          <a:noFill/>
          <a:ln w="19050" cap="flat" cmpd="sng">
            <a:solidFill>
              <a:srgbClr val="CE114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2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ROJECT5CFAF2D4-64F5-47BF-8564-6397CBEE9CCE" val="2018-24-26 02:24:08 -04:00"/>
  <p:tag name="QPROJECT9D8226A9-C9C3-489D-B0DA-CEFA6E1080CB" val="2018-00-30 06:00:15 -04:00"/>
  <p:tag name="QPROJECT4E44DA5D-8BA1-4CA6-81A1-60529F0FED63" val="2018-41-24 04:41:45 -04: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ALYSISITEM" val="32088457-54cc-4b17-8141-36731cc4547e"/>
  <p:tag name="ANALYSISITEMDATABOUNDS" val="1x1-2x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TEXT" val="Correspondence Analysis (Traditional)&#10;&#10;Inertia(s):&#10; Canonical Correlation Inertia Proportion &#10;Dimension 1 .134 .018 .438 &#10;Dimension 2 .102 .010 .256 &#10;Dimension 3 .082 .007 .162 &#10;Dimension 4 .061 .004 .090 &#10;Dimension 5 .047 .002 .054 &#10;&#10;Standard Coordinates: Which of the following words do you most associate with&#10; Dimension 1 Dimension 2 Dimension 3 Dimension 4 Dimension 5 &#10;High-quality -.02 -1.74 -.32 -.71 -.32 &#10;Religious 1.29 -.39 .92 .40 -1.13 &#10;Friendly/Inclusive 1.07 .00 -.20 -.76 -.38 &#10;Well-known -1.05 -.23 -1.36 .49 -.63 &#10;Intelligent/Intellectual -.20 -.72 -.54 -1.04 1.86 &#10;Fun/Exciting .97 1.44 -.92 1.68 -.13 &#10;Well-rounded/balanced .75 -.11 .76 .37 1.43 &#10;Career-minded -1.97 -.02 1.60 1.30 .15 &#10;Athletics -.96 .42 -1.90 -.01 .24 &#10;Comfortable 1.03 .68 -.55 -.16 .47 &#10;Community-oriented .49 -.33 -.47 -.50 .81 &#10;“Spirit” school .56 .38 -1.17 .88 -.28 &#10;Challenging -.78 1.72 .73 .57 1.59 &#10;Unique .70 1.35 1.13 -.92 -.20 &#10;Diverse -1.00 .87 1.04 -1.95 -1.09 &#10;Prestigious/Selective .49 .39 .54 -.82 -1.65 &#10;Value-for-the-money .17 -2.24 .88 2.86 -1.49 &#10;Hands-on -1.48 -1.03 -.49 1.02 .34 &#10;Traditional -.17 -.39 1.50 -.09 -.18 &#10;Familiar -1.98 -.95 .10 -1.20 -1.16 &#10;Dynamic/Energetic .26 -.58 2.41 .18 2.66 &#10;Affordable -.88 1.87 .50 -2.33 -1.35 &#10;None / don’t know -1.81 2.60 .30 -.01 -1.13 &#10;&#10;Principal Coordinates: Which of the following words do you most associate with&#10; Dimension 1 Dimension 2 Dimension 3 Dimension 4 Dimension 5 &#10;High-quality .00 -.18 -.03 -.04 -.02 &#10;Religious .17 -.04 .07 .02 -.05 &#10;Friendly/Inclusive .14 .00 -.02 -.05 -.02 &#10;Well-known -.14 -.02 -.11 .03 -.03 &#10;Intelligent/Intellectual -.03 -.07 -.04 -.06 .09 &#10;Fun/Exciting .13 .15 -.08 .10 -.01 &#10;Well-rounded/balanced .10 -.01 .06 .02 .07 &#10;Career-minded -.26 .00 .13 .08 .01 &#10;Athletics -.13 .04 -.16 .00 .01 &#10;Comfortable .14 .07 -.05 -.01 .02 &#10;Community-oriented .07 -.03 -.04 -.03 .04 &#10;“Spirit” school .07 .04 -.10 .05 -.01 &#10;Challenging -.10 .18 .06 .03 .08 &#10;Unique .09 .14 .09 -.06 -.01 &#10;Diverse -.13 .09 .08 -.12 -.05 &#10;Prestigious/Selective .07 .04 .04 -.05 -.08 &#10;Value-for-the-money .02 -.23 .07 .17 -.07 &#10;Hands-on -.20 -.11 -.04 .06 .02 &#10;Traditional -.02 -.04 .12 -.01 -.01 &#10;Familiar -.27 -.10 .01 -.07 -.05 &#10;Dynamic/Energetic .03 -.06 .20 .01 .13 &#10;Affordable -.12 .19 .04 -.14 -.06 &#10;None / don’t know -.24 .27 .02 .00 -.05 &#10;&#10;Standard Coordinates: Student Mindsets&#10; Dimension 1 Dimension 2 Dimension 3 Dimension 4 Dimension 5 &#10;Exploration and Meaning .62 .82 .50 .14 2.42 &#10;Social Focus 1.34 .02 -.23 .45 -.75 &#10;Grad School Bound .13 -.75 1.60 -2.43 -.38 &#10;Career through Academics -.57 -.98 -1.85 -.61 .48 &#10;Experiential Interests -1.05 -.62 .80 1.10 -.16 &#10;Career Pragmatists -1.12 2.32 -.39 -.50 -.80 &#10;&#10;Principal Coordinates: Student Mindsets&#10; Dimension 1 Dimension 2 Dimension 3 Dimension 4 Dimension 5 &#10;Exploration and Meaning .08 .08 .04 .01 .11 &#10;Social Focus .18 .00 -.02 .03 -.04 &#10;Grad School Bound .02 -.08 .13 -.15 -.02 &#10;Career through Academics -.08 -.10 -.15 -.04 .02 &#10;Experiential Interests -.14 -.06 .07 .07 -.01 &#10;Career Pragmatists -.15 .24 -.03 -.03 -.04 &#10;"/>
</p:tagLst>
</file>

<file path=ppt/theme/theme1.xml><?xml version="1.0" encoding="utf-8"?>
<a:theme xmlns:a="http://schemas.openxmlformats.org/drawingml/2006/main" name="Office Theme">
  <a:themeElements>
    <a:clrScheme name="Encoura Theme">
      <a:dk1>
        <a:srgbClr val="58595B"/>
      </a:dk1>
      <a:lt1>
        <a:srgbClr val="FFFFFF"/>
      </a:lt1>
      <a:dk2>
        <a:srgbClr val="003359"/>
      </a:dk2>
      <a:lt2>
        <a:srgbClr val="E7E6E6"/>
      </a:lt2>
      <a:accent1>
        <a:srgbClr val="003359"/>
      </a:accent1>
      <a:accent2>
        <a:srgbClr val="0098C3"/>
      </a:accent2>
      <a:accent3>
        <a:srgbClr val="1E9D8B"/>
      </a:accent3>
      <a:accent4>
        <a:srgbClr val="00AF3F"/>
      </a:accent4>
      <a:accent5>
        <a:srgbClr val="C30045"/>
      </a:accent5>
      <a:accent6>
        <a:srgbClr val="FF7900"/>
      </a:accent6>
      <a:hlink>
        <a:srgbClr val="0098C3"/>
      </a:hlink>
      <a:folHlink>
        <a:srgbClr val="0472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oura Eduventures PPT Template ver 1.1" id="{FB9E1DAE-B211-49D4-AD15-C8CA70E2E712}" vid="{4CBCC0DF-ED32-479B-B85C-E9321A6121CE}"/>
    </a:ext>
  </a:extLst>
</a:theme>
</file>

<file path=ppt/theme/theme2.xml><?xml version="1.0" encoding="utf-8"?>
<a:theme xmlns:a="http://schemas.openxmlformats.org/drawingml/2006/main" name="1_Office Theme">
  <a:themeElements>
    <a:clrScheme name="Encoura Theme">
      <a:dk1>
        <a:srgbClr val="58595B"/>
      </a:dk1>
      <a:lt1>
        <a:srgbClr val="FFFFFF"/>
      </a:lt1>
      <a:dk2>
        <a:srgbClr val="003359"/>
      </a:dk2>
      <a:lt2>
        <a:srgbClr val="E7E6E6"/>
      </a:lt2>
      <a:accent1>
        <a:srgbClr val="003359"/>
      </a:accent1>
      <a:accent2>
        <a:srgbClr val="0098C3"/>
      </a:accent2>
      <a:accent3>
        <a:srgbClr val="1E9D8B"/>
      </a:accent3>
      <a:accent4>
        <a:srgbClr val="00AF3F"/>
      </a:accent4>
      <a:accent5>
        <a:srgbClr val="C30045"/>
      </a:accent5>
      <a:accent6>
        <a:srgbClr val="FF7900"/>
      </a:accent6>
      <a:hlink>
        <a:srgbClr val="0098C3"/>
      </a:hlink>
      <a:folHlink>
        <a:srgbClr val="0472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Encoura Theme">
      <a:dk1>
        <a:srgbClr val="58595B"/>
      </a:dk1>
      <a:lt1>
        <a:srgbClr val="FFFFFF"/>
      </a:lt1>
      <a:dk2>
        <a:srgbClr val="003359"/>
      </a:dk2>
      <a:lt2>
        <a:srgbClr val="E7E6E6"/>
      </a:lt2>
      <a:accent1>
        <a:srgbClr val="003359"/>
      </a:accent1>
      <a:accent2>
        <a:srgbClr val="0098C3"/>
      </a:accent2>
      <a:accent3>
        <a:srgbClr val="1E9D8B"/>
      </a:accent3>
      <a:accent4>
        <a:srgbClr val="00AF3F"/>
      </a:accent4>
      <a:accent5>
        <a:srgbClr val="C30045"/>
      </a:accent5>
      <a:accent6>
        <a:srgbClr val="FF7900"/>
      </a:accent6>
      <a:hlink>
        <a:srgbClr val="0098C3"/>
      </a:hlink>
      <a:folHlink>
        <a:srgbClr val="0472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ncoura Colors">
    <a:dk1>
      <a:sysClr val="windowText" lastClr="000000"/>
    </a:dk1>
    <a:lt1>
      <a:sysClr val="window" lastClr="FFFFFF"/>
    </a:lt1>
    <a:dk2>
      <a:srgbClr val="003359"/>
    </a:dk2>
    <a:lt2>
      <a:srgbClr val="0098C3"/>
    </a:lt2>
    <a:accent1>
      <a:srgbClr val="3C3C3B"/>
    </a:accent1>
    <a:accent2>
      <a:srgbClr val="1E9D8B"/>
    </a:accent2>
    <a:accent3>
      <a:srgbClr val="00AF3F"/>
    </a:accent3>
    <a:accent4>
      <a:srgbClr val="FF7900"/>
    </a:accent4>
    <a:accent5>
      <a:srgbClr val="4BACC6"/>
    </a:accent5>
    <a:accent6>
      <a:srgbClr val="C30045"/>
    </a:accent6>
    <a:hlink>
      <a:srgbClr val="0000FF"/>
    </a:hlink>
    <a:folHlink>
      <a:srgbClr val="800080"/>
    </a:folHlink>
  </a:clrScheme>
  <a:fontScheme name="Eduventures Summit">
    <a:majorFont>
      <a:latin typeface="Aharon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ncoura Colors">
    <a:dk1>
      <a:sysClr val="windowText" lastClr="000000"/>
    </a:dk1>
    <a:lt1>
      <a:sysClr val="window" lastClr="FFFFFF"/>
    </a:lt1>
    <a:dk2>
      <a:srgbClr val="003359"/>
    </a:dk2>
    <a:lt2>
      <a:srgbClr val="0098C3"/>
    </a:lt2>
    <a:accent1>
      <a:srgbClr val="3C3C3B"/>
    </a:accent1>
    <a:accent2>
      <a:srgbClr val="1E9D8B"/>
    </a:accent2>
    <a:accent3>
      <a:srgbClr val="00AF3F"/>
    </a:accent3>
    <a:accent4>
      <a:srgbClr val="FF7900"/>
    </a:accent4>
    <a:accent5>
      <a:srgbClr val="4BACC6"/>
    </a:accent5>
    <a:accent6>
      <a:srgbClr val="C30045"/>
    </a:accent6>
    <a:hlink>
      <a:srgbClr val="0000FF"/>
    </a:hlink>
    <a:folHlink>
      <a:srgbClr val="800080"/>
    </a:folHlink>
  </a:clrScheme>
  <a:fontScheme name="Eduventures Summit">
    <a:majorFont>
      <a:latin typeface="Aharon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ncoura Colors">
    <a:dk1>
      <a:sysClr val="windowText" lastClr="000000"/>
    </a:dk1>
    <a:lt1>
      <a:sysClr val="window" lastClr="FFFFFF"/>
    </a:lt1>
    <a:dk2>
      <a:srgbClr val="003359"/>
    </a:dk2>
    <a:lt2>
      <a:srgbClr val="0098C3"/>
    </a:lt2>
    <a:accent1>
      <a:srgbClr val="3C3C3B"/>
    </a:accent1>
    <a:accent2>
      <a:srgbClr val="1E9D8B"/>
    </a:accent2>
    <a:accent3>
      <a:srgbClr val="00AF3F"/>
    </a:accent3>
    <a:accent4>
      <a:srgbClr val="FF7900"/>
    </a:accent4>
    <a:accent5>
      <a:srgbClr val="4BACC6"/>
    </a:accent5>
    <a:accent6>
      <a:srgbClr val="C30045"/>
    </a:accent6>
    <a:hlink>
      <a:srgbClr val="0000FF"/>
    </a:hlink>
    <a:folHlink>
      <a:srgbClr val="800080"/>
    </a:folHlink>
  </a:clrScheme>
  <a:fontScheme name="Eduventures Summit">
    <a:majorFont>
      <a:latin typeface="Aharon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ncoura Colors">
    <a:dk1>
      <a:sysClr val="windowText" lastClr="000000"/>
    </a:dk1>
    <a:lt1>
      <a:sysClr val="window" lastClr="FFFFFF"/>
    </a:lt1>
    <a:dk2>
      <a:srgbClr val="003359"/>
    </a:dk2>
    <a:lt2>
      <a:srgbClr val="0098C3"/>
    </a:lt2>
    <a:accent1>
      <a:srgbClr val="3C3C3B"/>
    </a:accent1>
    <a:accent2>
      <a:srgbClr val="1E9D8B"/>
    </a:accent2>
    <a:accent3>
      <a:srgbClr val="00AF3F"/>
    </a:accent3>
    <a:accent4>
      <a:srgbClr val="FF7900"/>
    </a:accent4>
    <a:accent5>
      <a:srgbClr val="4BACC6"/>
    </a:accent5>
    <a:accent6>
      <a:srgbClr val="C30045"/>
    </a:accent6>
    <a:hlink>
      <a:srgbClr val="0000FF"/>
    </a:hlink>
    <a:folHlink>
      <a:srgbClr val="800080"/>
    </a:folHlink>
  </a:clrScheme>
  <a:fontScheme name="Eduventures Summit">
    <a:majorFont>
      <a:latin typeface="Aharon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ncoura Theme">
    <a:dk1>
      <a:srgbClr val="58595B"/>
    </a:dk1>
    <a:lt1>
      <a:srgbClr val="FFFFFF"/>
    </a:lt1>
    <a:dk2>
      <a:srgbClr val="003359"/>
    </a:dk2>
    <a:lt2>
      <a:srgbClr val="E7E6E6"/>
    </a:lt2>
    <a:accent1>
      <a:srgbClr val="003359"/>
    </a:accent1>
    <a:accent2>
      <a:srgbClr val="0098C3"/>
    </a:accent2>
    <a:accent3>
      <a:srgbClr val="1E9D8B"/>
    </a:accent3>
    <a:accent4>
      <a:srgbClr val="00AF3F"/>
    </a:accent4>
    <a:accent5>
      <a:srgbClr val="C30045"/>
    </a:accent5>
    <a:accent6>
      <a:srgbClr val="FF7900"/>
    </a:accent6>
    <a:hlink>
      <a:srgbClr val="0098C3"/>
    </a:hlink>
    <a:folHlink>
      <a:srgbClr val="04728E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ncoura Colors">
    <a:dk1>
      <a:sysClr val="windowText" lastClr="000000"/>
    </a:dk1>
    <a:lt1>
      <a:sysClr val="window" lastClr="FFFFFF"/>
    </a:lt1>
    <a:dk2>
      <a:srgbClr val="003359"/>
    </a:dk2>
    <a:lt2>
      <a:srgbClr val="0098C3"/>
    </a:lt2>
    <a:accent1>
      <a:srgbClr val="3C3C3B"/>
    </a:accent1>
    <a:accent2>
      <a:srgbClr val="1E9D8B"/>
    </a:accent2>
    <a:accent3>
      <a:srgbClr val="00AF3F"/>
    </a:accent3>
    <a:accent4>
      <a:srgbClr val="FF7900"/>
    </a:accent4>
    <a:accent5>
      <a:srgbClr val="4BACC6"/>
    </a:accent5>
    <a:accent6>
      <a:srgbClr val="C30045"/>
    </a:accent6>
    <a:hlink>
      <a:srgbClr val="0000FF"/>
    </a:hlink>
    <a:folHlink>
      <a:srgbClr val="800080"/>
    </a:folHlink>
  </a:clrScheme>
  <a:fontScheme name="Eduventures Summit">
    <a:majorFont>
      <a:latin typeface="Aharon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9c523a6-a395-4c43-a519-e6897206e356">3YJEPWY3W3VY-49-245</_dlc_DocId>
    <_dlc_DocIdUrl xmlns="c9c523a6-a395-4c43-a519-e6897206e356">
      <Url>http://sharepoint.nrccua.org/_layouts/15/DocIdRedir.aspx?ID=3YJEPWY3W3VY-49-245</Url>
      <Description>3YJEPWY3W3VY-49-245</Description>
    </_dlc_DocIdUrl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D460D361B304D841B9F8B4688087D" ma:contentTypeVersion="4" ma:contentTypeDescription="Create a new document." ma:contentTypeScope="" ma:versionID="f18528bdd1ba89c6a96cf6a6e0b21bed">
  <xsd:schema xmlns:xsd="http://www.w3.org/2001/XMLSchema" xmlns:xs="http://www.w3.org/2001/XMLSchema" xmlns:p="http://schemas.microsoft.com/office/2006/metadata/properties" xmlns:ns2="c9c523a6-a395-4c43-a519-e6897206e356" xmlns:ns3="http://schemas.microsoft.com/sharepoint/v4" targetNamespace="http://schemas.microsoft.com/office/2006/metadata/properties" ma:root="true" ma:fieldsID="43a03917c1bfc1d5cfb2d68fe79fd014" ns2:_="" ns3:_="">
    <xsd:import namespace="c9c523a6-a395-4c43-a519-e6897206e35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523a6-a395-4c43-a519-e6897206e356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92C149-724C-401D-A403-60FC92B682F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507DC6D-3B49-4C00-94ED-7CFB59BB5595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c9c523a6-a395-4c43-a519-e6897206e356"/>
    <ds:schemaRef ds:uri="http://schemas.microsoft.com/sharepoint/v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0F55EB-8B4A-4000-B3C3-DC202E44C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c523a6-a395-4c43-a519-e6897206e35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AE39D8E-ED5A-4E57-BB13-CA9B8EC31F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5827</TotalTime>
  <Words>1324</Words>
  <Application>Microsoft Macintosh PowerPoint</Application>
  <PresentationFormat>On-screen Show (16:9)</PresentationFormat>
  <Paragraphs>296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Museo For Dell 300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Reid</dc:creator>
  <dc:description>C:\Users\Kim.Reid\Desktop\St. Eds Brand Analysis.Q [2018_PSS InstRatings.sav]
C:\Users\Kim.Reid\Desktop\St Ed's Board Analysis.Q [2018_Prospective_Student_Survey_forQ_CLEANED_1.sav]
C:\Users\Kim.Reid\Desktop\UVM Brand Map.Q [2018_Prospective_Student_Survey_forTableau_ratings2.sav]</dc:description>
  <cp:lastModifiedBy>Joyce Masek</cp:lastModifiedBy>
  <cp:revision>413</cp:revision>
  <cp:lastPrinted>2018-04-26T19:52:03Z</cp:lastPrinted>
  <dcterms:modified xsi:type="dcterms:W3CDTF">2018-09-27T04:34:46Z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c1f911cc-8659-4ad3-a53c-f6cbf224661a</vt:lpwstr>
  </property>
  <property fmtid="{D5CDD505-2E9C-101B-9397-08002B2CF9AE}" pid="3" name="ContentTypeId">
    <vt:lpwstr>0x010100832D460D361B304D841B9F8B4688087D</vt:lpwstr>
  </property>
</Properties>
</file>